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303" r:id="rId3"/>
    <p:sldId id="257" r:id="rId4"/>
    <p:sldId id="304" r:id="rId5"/>
    <p:sldId id="305" r:id="rId6"/>
    <p:sldId id="314" r:id="rId7"/>
    <p:sldId id="306" r:id="rId8"/>
    <p:sldId id="307" r:id="rId9"/>
    <p:sldId id="268" r:id="rId10"/>
    <p:sldId id="308" r:id="rId11"/>
    <p:sldId id="310" r:id="rId12"/>
    <p:sldId id="311" r:id="rId13"/>
    <p:sldId id="312" r:id="rId14"/>
    <p:sldId id="291" r:id="rId15"/>
    <p:sldId id="294" r:id="rId16"/>
    <p:sldId id="260" r:id="rId17"/>
    <p:sldId id="261" r:id="rId18"/>
  </p:sldIdLst>
  <p:sldSz cx="9144000" cy="6858000" type="screen4x3"/>
  <p:notesSz cx="6858000" cy="9144000"/>
  <p:embeddedFontLst>
    <p:embeddedFont>
      <p:font typeface="Century Schoolbook" panose="02040604050505020304" pitchFamily="18" charset="0"/>
      <p:regular r:id="rId20"/>
      <p:bold r:id="rId21"/>
      <p:italic r:id="rId22"/>
      <p:boldItalic r:id="rId23"/>
    </p:embeddedFont>
    <p:embeddedFont>
      <p:font typeface="Garamond" panose="02020404030301010803" pitchFamily="18"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9" d="100"/>
          <a:sy n="79" d="100"/>
        </p:scale>
        <p:origin x="153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7E0D380-5C87-A391-AFEC-7F836EA96492}"/>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420BB19-582B-FE2C-1820-8C2A153762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CD38DAD-6A85-6412-D901-26F63533555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77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A169C66-920A-3DE6-834C-663C5E1D2A0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64F0121-CC83-8DFB-361D-3345186FB7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D3F65A54-215F-6AF9-0C18-977A8A397C54}"/>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17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CEC11D9-C620-569B-73EB-5FF71623A62C}"/>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1CB0C49-46A7-FA98-8ED0-66E29448682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00B1F276-0C5A-BFED-A0E9-B69561A16C9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2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E9FA86D-8CF5-9D97-3A24-8691DE54A390}"/>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5D66CB4-4ABF-42F9-6D74-A6DBCFFB7F4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4286C0FB-92EC-AC0C-8C2E-5F81EED1C7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8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16</a:t>
            </a:fld>
            <a:endParaRPr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aubongonline.v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3698651"/>
            <a:ext cx="5253309" cy="7052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br>
              <a:rPr lang="en-US" sz="4000" dirty="0"/>
            </a:br>
            <a:r>
              <a:rPr lang="en-US" sz="4000" dirty="0"/>
              <a:t>ĐỒ ÁN 4</a:t>
            </a:r>
            <a:endParaRPr sz="4000" dirty="0">
              <a:solidFill>
                <a:srgbClr val="FFFF00"/>
              </a:solidFill>
            </a:endParaRPr>
          </a:p>
        </p:txBody>
      </p:sp>
      <p:sp>
        <p:nvSpPr>
          <p:cNvPr id="89" name="Google Shape;89;p1"/>
          <p:cNvSpPr txBox="1">
            <a:spLocks noGrp="1"/>
          </p:cNvSpPr>
          <p:nvPr>
            <p:ph type="subTitle" idx="1"/>
          </p:nvPr>
        </p:nvSpPr>
        <p:spPr>
          <a:xfrm>
            <a:off x="262272" y="4562168"/>
            <a:ext cx="5253309" cy="1073702"/>
          </a:xfrm>
          <a:prstGeom prst="rect">
            <a:avLst/>
          </a:prstGeom>
          <a:noFill/>
          <a:ln>
            <a:noFill/>
          </a:ln>
        </p:spPr>
        <p:txBody>
          <a:bodyPr spcFirstLastPara="1" wrap="square" lIns="91425" tIns="45700" rIns="91425" bIns="45700" anchor="t" anchorCtr="0">
            <a:normAutofit/>
          </a:bodyPr>
          <a:lstStyle/>
          <a:p>
            <a:pPr marL="0" lvl="0" indent="0" rtl="0">
              <a:lnSpc>
                <a:spcPct val="120000"/>
              </a:lnSpc>
              <a:spcBef>
                <a:spcPts val="0"/>
              </a:spcBef>
              <a:spcAft>
                <a:spcPts val="0"/>
              </a:spcAft>
              <a:buClr>
                <a:srgbClr val="F2F2F2"/>
              </a:buClr>
              <a:buSzPts val="2000"/>
              <a:buNone/>
            </a:pPr>
            <a:r>
              <a:rPr lang="en-US" sz="2000" dirty="0" err="1"/>
              <a:t>Giảng</a:t>
            </a:r>
            <a:r>
              <a:rPr lang="en-US" sz="2000" dirty="0"/>
              <a:t> </a:t>
            </a:r>
            <a:r>
              <a:rPr lang="en-US" sz="2000" dirty="0" err="1"/>
              <a:t>viên</a:t>
            </a:r>
            <a:r>
              <a:rPr lang="en-US" sz="2000" dirty="0"/>
              <a:t> </a:t>
            </a:r>
            <a:r>
              <a:rPr lang="en-US" sz="2000" dirty="0" err="1"/>
              <a:t>hướng</a:t>
            </a:r>
            <a:r>
              <a:rPr lang="en-US" sz="2000" dirty="0"/>
              <a:t> </a:t>
            </a:r>
            <a:r>
              <a:rPr lang="en-US" sz="2000" dirty="0" err="1"/>
              <a:t>dẫn</a:t>
            </a:r>
            <a:r>
              <a:rPr lang="en-US" sz="2000" dirty="0"/>
              <a:t>: TS. Đào Anh Hiển</a:t>
            </a:r>
            <a:endParaRPr sz="2000" dirty="0"/>
          </a:p>
          <a:p>
            <a:pPr marL="0" lvl="0" indent="0" rtl="0">
              <a:lnSpc>
                <a:spcPct val="120000"/>
              </a:lnSpc>
              <a:spcBef>
                <a:spcPts val="600"/>
              </a:spcBef>
              <a:spcAft>
                <a:spcPts val="0"/>
              </a:spcAft>
              <a:buClr>
                <a:srgbClr val="F2F2F2"/>
              </a:buClr>
              <a:buSzPts val="2000"/>
              <a:buNone/>
            </a:pPr>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 Lê </a:t>
            </a:r>
            <a:r>
              <a:rPr lang="en-US" sz="2000" dirty="0" err="1"/>
              <a:t>Thị</a:t>
            </a:r>
            <a:r>
              <a:rPr lang="en-US" sz="2000" dirty="0"/>
              <a:t> </a:t>
            </a:r>
            <a:r>
              <a:rPr lang="en-US" sz="2000" dirty="0" err="1"/>
              <a:t>Ánh</a:t>
            </a:r>
            <a:r>
              <a:rPr lang="en-US" sz="2000" dirty="0"/>
              <a:t> </a:t>
            </a:r>
            <a:endParaRPr dirty="0"/>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a:ea typeface="Arial"/>
                <a:cs typeface="Arial"/>
                <a:sym typeface="Arial"/>
              </a:rPr>
              <a:t>KHOA CNTT</a:t>
            </a:r>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a:ea typeface="Arial"/>
                <a:cs typeface="Arial"/>
                <a:sym typeface="Arial"/>
              </a:rPr>
              <a:t>TRƯỜNG ĐẠI HỌC SPKT HƯNG YÊN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F7A5C5D-BCFE-6203-8977-597B4311D69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70543ECA-82C1-2F07-B95C-265E1F9F6B77}"/>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83A4F0D-3498-A69C-1CE7-674BB42CD35D}"/>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0E8C0E68-ADEA-DAF5-0A55-C42BD78A50E0}"/>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A6E225B8-A86F-2353-91B0-401613B149B3}"/>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D0E04767-40EA-68DE-FDB3-A39C9A9A75C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7C447105-D485-4B1E-7DC2-DD033BA5E84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E527BA4D-31ED-2680-4B51-F912B98E5F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BDF15162-5FC2-B4D0-6594-AE6D863662C3}"/>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C7AC7ACF-E455-3715-0ED0-39B60C2F69D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F5147F5E-5779-2565-D522-11A3DBDF020E}"/>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B85AAD1-60A3-BD46-185A-4DD5F44391B4}"/>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028419DC-D1E9-70BF-72A7-09252E20F13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44040F3F-1B3E-D8C3-D5BA-1C1C4EA9DE6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25CD0787-D78B-DCA9-AFD2-2BB66DC6367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91D1003-1501-67E7-2A38-6C2DCBE26B3D}"/>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29CCA9C2-4AF1-427A-F3C4-9BCDB7B7490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BAE22802-1829-1929-7039-9DDE73BF5947}"/>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3147E924-98CE-407E-7A2D-68F4971CA8C4}"/>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Thực</a:t>
            </a:r>
            <a:r>
              <a:rPr lang="en-US" sz="1800" b="1" dirty="0">
                <a:solidFill>
                  <a:schemeClr val="tx1"/>
                </a:solidFill>
              </a:rPr>
              <a:t> </a:t>
            </a:r>
            <a:r>
              <a:rPr lang="en-US" sz="1800" b="1" dirty="0" err="1">
                <a:solidFill>
                  <a:schemeClr val="tx1"/>
                </a:solidFill>
              </a:rPr>
              <a:t>thi</a:t>
            </a:r>
            <a:r>
              <a:rPr lang="en-US" sz="1800" b="1" dirty="0">
                <a:solidFill>
                  <a:schemeClr val="tx1"/>
                </a:solidFill>
              </a:rPr>
              <a:t> framework</a:t>
            </a:r>
            <a:endParaRPr lang="en-US" dirty="0">
              <a:solidFill>
                <a:schemeClr val="tx1"/>
              </a:solidFill>
            </a:endParaRPr>
          </a:p>
        </p:txBody>
      </p:sp>
      <p:grpSp>
        <p:nvGrpSpPr>
          <p:cNvPr id="129" name="Google Shape;129;p2">
            <a:extLst>
              <a:ext uri="{FF2B5EF4-FFF2-40B4-BE49-F238E27FC236}">
                <a16:creationId xmlns:a16="http://schemas.microsoft.com/office/drawing/2014/main" id="{69EA9D01-2FE3-69EB-6563-D2BE13F0F48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325199C7-BC87-405D-ABF7-925B9C32241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73D983FA-7ABA-0760-4260-F9066ADA416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87B69AB6-CB45-A230-E18E-90856ADD70C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9773667E-EED5-7AD1-12F3-B427A0D8ACE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EFA17268-C46B-F4C3-7931-F615F5E6674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FEDB1007-3D79-B655-22CC-0FF5588AD3C2}"/>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84E440CD-9B4E-4991-7835-1D8740EF0EA0}"/>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420A9AA8-E8D5-1635-F2F6-0BFFD5C6D32B}"/>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A87A1D0D-7473-F90E-CE69-55FED983073D}"/>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048B12BF-8594-6502-1189-2D9CFBA595C3}"/>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6B0991B-8528-96F1-44E9-DF6E651E022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EF1D5E35-7E8B-E7EE-0B5A-5998FEB6FA7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9955EEC5-C7A1-E6E1-2351-F1C1D3AB4C2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CBA4E673-C378-0304-E7FC-A5A23D7134F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4C4CAAF1-C8C7-1BDE-CC90-C7B3B2845B66}"/>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C37ADAFB-786B-61E9-CDFD-BF7B3833207A}"/>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95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7175-0FFC-77C7-2BCC-87E34587AF7D}"/>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Picture Placeholder 2">
            <a:extLst>
              <a:ext uri="{FF2B5EF4-FFF2-40B4-BE49-F238E27FC236}">
                <a16:creationId xmlns:a16="http://schemas.microsoft.com/office/drawing/2014/main" id="{73A239AF-C9F2-266A-5618-F1CE62645685}"/>
              </a:ext>
            </a:extLst>
          </p:cNvPr>
          <p:cNvSpPr>
            <a:spLocks noGrp="1"/>
          </p:cNvSpPr>
          <p:nvPr>
            <p:ph type="pic" idx="2"/>
          </p:nvPr>
        </p:nvSpPr>
        <p:spPr/>
      </p:sp>
      <p:sp>
        <p:nvSpPr>
          <p:cNvPr id="4" name="Text Placeholder 3">
            <a:extLst>
              <a:ext uri="{FF2B5EF4-FFF2-40B4-BE49-F238E27FC236}">
                <a16:creationId xmlns:a16="http://schemas.microsoft.com/office/drawing/2014/main" id="{647C4367-B2EA-CBF4-28C6-D2ECB4C039E1}"/>
              </a:ext>
            </a:extLst>
          </p:cNvPr>
          <p:cNvSpPr>
            <a:spLocks noGrp="1"/>
          </p:cNvSpPr>
          <p:nvPr>
            <p:ph type="body" idx="1"/>
          </p:nvPr>
        </p:nvSpPr>
        <p:spPr/>
        <p:txBody>
          <a:bodyPr>
            <a:normAutofit/>
          </a:bodyPr>
          <a:lstStyle/>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r>
              <a:rPr lang="en-US" sz="2000" dirty="0"/>
              <a:t>Mua </a:t>
            </a:r>
            <a:r>
              <a:rPr lang="en-US" sz="2000" dirty="0" err="1"/>
              <a:t>Hàng</a:t>
            </a:r>
            <a:endParaRPr lang="en-US" sz="2000" dirty="0"/>
          </a:p>
          <a:p>
            <a:pPr marL="514350" indent="-285750">
              <a:buFontTx/>
              <a:buChar char="-"/>
            </a:pPr>
            <a:r>
              <a:rPr lang="en-US" sz="2000" dirty="0" err="1"/>
              <a:t>Đặt</a:t>
            </a:r>
            <a:r>
              <a:rPr lang="en-US" sz="2000" dirty="0"/>
              <a:t> </a:t>
            </a:r>
            <a:r>
              <a:rPr lang="en-US" sz="2000" dirty="0" err="1"/>
              <a:t>hàng</a:t>
            </a:r>
            <a:r>
              <a:rPr lang="en-US" sz="2000" dirty="0"/>
              <a:t> </a:t>
            </a:r>
            <a:r>
              <a:rPr lang="en-US" sz="2000" dirty="0" err="1"/>
              <a:t>nhanh</a:t>
            </a:r>
            <a:endParaRPr lang="en-US" sz="2000" dirty="0"/>
          </a:p>
          <a:p>
            <a:pPr marL="514350" indent="-285750">
              <a:buFontTx/>
              <a:buChar char="-"/>
            </a:pPr>
            <a:r>
              <a:rPr lang="en-US" sz="2000" dirty="0" err="1"/>
              <a:t>Tìm</a:t>
            </a:r>
            <a:r>
              <a:rPr lang="en-US" sz="2000" dirty="0"/>
              <a:t> </a:t>
            </a:r>
            <a:r>
              <a:rPr lang="en-US" sz="2000" dirty="0" err="1"/>
              <a:t>kiếm</a:t>
            </a:r>
            <a:r>
              <a:rPr lang="en-US" sz="2000" dirty="0"/>
              <a:t> </a:t>
            </a:r>
            <a:r>
              <a:rPr lang="en-US" sz="2000" dirty="0" err="1"/>
              <a:t>sản</a:t>
            </a:r>
            <a:r>
              <a:rPr lang="en-US" sz="2000" dirty="0"/>
              <a:t> </a:t>
            </a:r>
            <a:r>
              <a:rPr lang="en-US" sz="2000" dirty="0" err="1"/>
              <a:t>phẩm</a:t>
            </a:r>
            <a:endParaRPr lang="en-US" sz="2000" dirty="0"/>
          </a:p>
          <a:p>
            <a:pPr marL="514350" indent="-285750">
              <a:buFontTx/>
              <a:buChar char="-"/>
            </a:pPr>
            <a:r>
              <a:rPr lang="en-US" sz="2000" dirty="0"/>
              <a:t>Bình </a:t>
            </a:r>
            <a:r>
              <a:rPr lang="en-US" sz="2000" dirty="0" err="1"/>
              <a:t>luận</a:t>
            </a:r>
            <a:endParaRPr lang="en-US" sz="2000" dirty="0"/>
          </a:p>
        </p:txBody>
      </p:sp>
      <p:pic>
        <p:nvPicPr>
          <p:cNvPr id="6147" name="Picture 1">
            <a:extLst>
              <a:ext uri="{FF2B5EF4-FFF2-40B4-BE49-F238E27FC236}">
                <a16:creationId xmlns:a16="http://schemas.microsoft.com/office/drawing/2014/main" id="{19D9CE11-598D-4B4A-5CD3-D843A19B2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AADEC852-16F1-CE17-A59D-B3628FAF3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
            <a:extLst>
              <a:ext uri="{FF2B5EF4-FFF2-40B4-BE49-F238E27FC236}">
                <a16:creationId xmlns:a16="http://schemas.microsoft.com/office/drawing/2014/main" id="{4E7EBAB8-4E70-45BD-B7F8-614A4BC35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26" r="11311"/>
          <a:stretch>
            <a:fillRect/>
          </a:stretch>
        </p:blipFill>
        <p:spPr bwMode="auto">
          <a:xfrm>
            <a:off x="3885801" y="1504801"/>
            <a:ext cx="494352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
            <a:extLst>
              <a:ext uri="{FF2B5EF4-FFF2-40B4-BE49-F238E27FC236}">
                <a16:creationId xmlns:a16="http://schemas.microsoft.com/office/drawing/2014/main" id="{4A45BFE2-0276-58C1-6D4C-D48496B21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149" y="2538919"/>
            <a:ext cx="5092829" cy="24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011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Effect transition="in" filter="fade">
                                      <p:cBhvr>
                                        <p:cTn id="28" dur="1000"/>
                                        <p:tgtEl>
                                          <p:spTgt spid="6148"/>
                                        </p:tgtEl>
                                      </p:cBhvr>
                                    </p:animEffect>
                                    <p:anim calcmode="lin" valueType="num">
                                      <p:cBhvr>
                                        <p:cTn id="29" dur="1000" fill="hold"/>
                                        <p:tgtEl>
                                          <p:spTgt spid="6148"/>
                                        </p:tgtEl>
                                        <p:attrNameLst>
                                          <p:attrName>ppt_x</p:attrName>
                                        </p:attrNameLst>
                                      </p:cBhvr>
                                      <p:tavLst>
                                        <p:tav tm="0">
                                          <p:val>
                                            <p:strVal val="#ppt_x"/>
                                          </p:val>
                                        </p:tav>
                                        <p:tav tm="100000">
                                          <p:val>
                                            <p:strVal val="#ppt_x"/>
                                          </p:val>
                                        </p:tav>
                                      </p:tavLst>
                                    </p:anim>
                                    <p:anim calcmode="lin" valueType="num">
                                      <p:cBhvr>
                                        <p:cTn id="30"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149"/>
                                        </p:tgtEl>
                                        <p:attrNameLst>
                                          <p:attrName>style.visibility</p:attrName>
                                        </p:attrNameLst>
                                      </p:cBhvr>
                                      <p:to>
                                        <p:strVal val="visible"/>
                                      </p:to>
                                    </p:set>
                                    <p:animEffect transition="in" filter="fade">
                                      <p:cBhvr>
                                        <p:cTn id="42" dur="1000"/>
                                        <p:tgtEl>
                                          <p:spTgt spid="6149"/>
                                        </p:tgtEl>
                                      </p:cBhvr>
                                    </p:animEffect>
                                    <p:anim calcmode="lin" valueType="num">
                                      <p:cBhvr>
                                        <p:cTn id="43" dur="1000" fill="hold"/>
                                        <p:tgtEl>
                                          <p:spTgt spid="6149"/>
                                        </p:tgtEl>
                                        <p:attrNameLst>
                                          <p:attrName>ppt_x</p:attrName>
                                        </p:attrNameLst>
                                      </p:cBhvr>
                                      <p:tavLst>
                                        <p:tav tm="0">
                                          <p:val>
                                            <p:strVal val="#ppt_x"/>
                                          </p:val>
                                        </p:tav>
                                        <p:tav tm="100000">
                                          <p:val>
                                            <p:strVal val="#ppt_x"/>
                                          </p:val>
                                        </p:tav>
                                      </p:tavLst>
                                    </p:anim>
                                    <p:anim calcmode="lin" valueType="num">
                                      <p:cBhvr>
                                        <p:cTn id="44" dur="1000" fill="hold"/>
                                        <p:tgtEl>
                                          <p:spTgt spid="61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150"/>
                                        </p:tgtEl>
                                        <p:attrNameLst>
                                          <p:attrName>style.visibility</p:attrName>
                                        </p:attrNameLst>
                                      </p:cBhvr>
                                      <p:to>
                                        <p:strVal val="visible"/>
                                      </p:to>
                                    </p:set>
                                    <p:animEffect transition="in" filter="fade">
                                      <p:cBhvr>
                                        <p:cTn id="56" dur="1000"/>
                                        <p:tgtEl>
                                          <p:spTgt spid="6150"/>
                                        </p:tgtEl>
                                      </p:cBhvr>
                                    </p:animEffect>
                                    <p:anim calcmode="lin" valueType="num">
                                      <p:cBhvr>
                                        <p:cTn id="57" dur="1000" fill="hold"/>
                                        <p:tgtEl>
                                          <p:spTgt spid="6150"/>
                                        </p:tgtEl>
                                        <p:attrNameLst>
                                          <p:attrName>ppt_x</p:attrName>
                                        </p:attrNameLst>
                                      </p:cBhvr>
                                      <p:tavLst>
                                        <p:tav tm="0">
                                          <p:val>
                                            <p:strVal val="#ppt_x"/>
                                          </p:val>
                                        </p:tav>
                                        <p:tav tm="100000">
                                          <p:val>
                                            <p:strVal val="#ppt_x"/>
                                          </p:val>
                                        </p:tav>
                                      </p:tavLst>
                                    </p:anim>
                                    <p:anim calcmode="lin" valueType="num">
                                      <p:cBhvr>
                                        <p:cTn id="58"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0143-3461-0B44-3DBA-D3710BF023AC}"/>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Text Placeholder 2">
            <a:extLst>
              <a:ext uri="{FF2B5EF4-FFF2-40B4-BE49-F238E27FC236}">
                <a16:creationId xmlns:a16="http://schemas.microsoft.com/office/drawing/2014/main" id="{5543D59B-9530-28BC-862B-3A1461B48C79}"/>
              </a:ext>
            </a:extLst>
          </p:cNvPr>
          <p:cNvSpPr>
            <a:spLocks noGrp="1"/>
          </p:cNvSpPr>
          <p:nvPr>
            <p:ph type="body" idx="1"/>
          </p:nvPr>
        </p:nvSpPr>
        <p:spPr/>
        <p:txBody>
          <a:bodyPr/>
          <a:lstStyle/>
          <a:p>
            <a:pPr marL="114300" indent="0">
              <a:buNone/>
            </a:pPr>
            <a:endParaRPr lang="en-US" dirty="0"/>
          </a:p>
        </p:txBody>
      </p:sp>
      <p:graphicFrame>
        <p:nvGraphicFramePr>
          <p:cNvPr id="4" name="Table 3">
            <a:extLst>
              <a:ext uri="{FF2B5EF4-FFF2-40B4-BE49-F238E27FC236}">
                <a16:creationId xmlns:a16="http://schemas.microsoft.com/office/drawing/2014/main" id="{50FD7DA0-1BDD-5D91-48D0-C1F304440E09}"/>
              </a:ext>
            </a:extLst>
          </p:cNvPr>
          <p:cNvGraphicFramePr>
            <a:graphicFrameLocks noGrp="1"/>
          </p:cNvGraphicFramePr>
          <p:nvPr>
            <p:extLst>
              <p:ext uri="{D42A27DB-BD31-4B8C-83A1-F6EECF244321}">
                <p14:modId xmlns:p14="http://schemas.microsoft.com/office/powerpoint/2010/main" val="3683382204"/>
              </p:ext>
            </p:extLst>
          </p:nvPr>
        </p:nvGraphicFramePr>
        <p:xfrm>
          <a:off x="281354" y="1416121"/>
          <a:ext cx="8572499" cy="4576117"/>
        </p:xfrm>
        <a:graphic>
          <a:graphicData uri="http://schemas.openxmlformats.org/drawingml/2006/table">
            <a:tbl>
              <a:tblPr firstRow="1" firstCol="1" bandRow="1">
                <a:tableStyleId>{5C22544A-7EE6-4342-B048-85BDC9FD1C3A}</a:tableStyleId>
              </a:tblPr>
              <a:tblGrid>
                <a:gridCol w="2710465">
                  <a:extLst>
                    <a:ext uri="{9D8B030D-6E8A-4147-A177-3AD203B41FA5}">
                      <a16:colId xmlns:a16="http://schemas.microsoft.com/office/drawing/2014/main" val="2239104879"/>
                    </a:ext>
                  </a:extLst>
                </a:gridCol>
                <a:gridCol w="1508071">
                  <a:extLst>
                    <a:ext uri="{9D8B030D-6E8A-4147-A177-3AD203B41FA5}">
                      <a16:colId xmlns:a16="http://schemas.microsoft.com/office/drawing/2014/main" val="2881917536"/>
                    </a:ext>
                  </a:extLst>
                </a:gridCol>
                <a:gridCol w="1508071">
                  <a:extLst>
                    <a:ext uri="{9D8B030D-6E8A-4147-A177-3AD203B41FA5}">
                      <a16:colId xmlns:a16="http://schemas.microsoft.com/office/drawing/2014/main" val="1625728529"/>
                    </a:ext>
                  </a:extLst>
                </a:gridCol>
                <a:gridCol w="1508071">
                  <a:extLst>
                    <a:ext uri="{9D8B030D-6E8A-4147-A177-3AD203B41FA5}">
                      <a16:colId xmlns:a16="http://schemas.microsoft.com/office/drawing/2014/main" val="71602923"/>
                    </a:ext>
                  </a:extLst>
                </a:gridCol>
                <a:gridCol w="1337821">
                  <a:extLst>
                    <a:ext uri="{9D8B030D-6E8A-4147-A177-3AD203B41FA5}">
                      <a16:colId xmlns:a16="http://schemas.microsoft.com/office/drawing/2014/main" val="3399515458"/>
                    </a:ext>
                  </a:extLst>
                </a:gridCol>
              </a:tblGrid>
              <a:tr h="1201825">
                <a:tc>
                  <a:txBody>
                    <a:bodyPr/>
                    <a:lstStyle/>
                    <a:p>
                      <a:pPr algn="ctr">
                        <a:lnSpc>
                          <a:spcPct val="150000"/>
                        </a:lnSpc>
                        <a:spcBef>
                          <a:spcPts val="600"/>
                        </a:spcBef>
                        <a:buNone/>
                      </a:pPr>
                      <a:r>
                        <a:rPr lang="en-US" sz="1300" dirty="0" err="1">
                          <a:effectLst/>
                        </a:rPr>
                        <a:t>Chức</a:t>
                      </a:r>
                      <a:r>
                        <a:rPr lang="en-US" sz="1300" dirty="0">
                          <a:effectLst/>
                        </a:rPr>
                        <a:t> </a:t>
                      </a:r>
                      <a:r>
                        <a:rPr lang="en-US" sz="1300" dirty="0" err="1">
                          <a:effectLst/>
                        </a:rPr>
                        <a:t>năng</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Tổng số test 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Pass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Fail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650683"/>
                  </a:ext>
                </a:extLst>
              </a:tr>
              <a:tr h="562382">
                <a:tc>
                  <a:txBody>
                    <a:bodyPr/>
                    <a:lstStyle/>
                    <a:p>
                      <a:pPr algn="just">
                        <a:lnSpc>
                          <a:spcPct val="150000"/>
                        </a:lnSpc>
                        <a:spcBef>
                          <a:spcPts val="600"/>
                        </a:spcBef>
                        <a:buNone/>
                      </a:pPr>
                      <a:r>
                        <a:rPr lang="en-US" sz="1300">
                          <a:effectLst/>
                        </a:rPr>
                        <a:t>Tìm kiếm sản phẩm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68580" marR="68580" marT="0" marB="0" anchor="ctr"/>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7695648"/>
                  </a:ext>
                </a:extLst>
              </a:tr>
              <a:tr h="562382">
                <a:tc>
                  <a:txBody>
                    <a:bodyPr/>
                    <a:lstStyle/>
                    <a:p>
                      <a:pPr algn="just">
                        <a:lnSpc>
                          <a:spcPct val="150000"/>
                        </a:lnSpc>
                        <a:spcBef>
                          <a:spcPts val="600"/>
                        </a:spcBef>
                        <a:buNone/>
                      </a:pPr>
                      <a:r>
                        <a:rPr lang="en-US" sz="1300">
                          <a:effectLst/>
                        </a:rPr>
                        <a:t>Bình luận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11</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058225"/>
                  </a:ext>
                </a:extLst>
              </a:tr>
              <a:tr h="562382">
                <a:tc>
                  <a:txBody>
                    <a:bodyPr/>
                    <a:lstStyle/>
                    <a:p>
                      <a:pPr algn="just">
                        <a:lnSpc>
                          <a:spcPct val="150000"/>
                        </a:lnSpc>
                        <a:spcBef>
                          <a:spcPts val="600"/>
                        </a:spcBef>
                        <a:buNone/>
                      </a:pPr>
                      <a:r>
                        <a:rPr lang="en-US" sz="1300">
                          <a:effectLst/>
                        </a:rPr>
                        <a:t>Mua hàng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418774"/>
                  </a:ext>
                </a:extLst>
              </a:tr>
              <a:tr h="562382">
                <a:tc>
                  <a:txBody>
                    <a:bodyPr/>
                    <a:lstStyle/>
                    <a:p>
                      <a:pPr algn="just">
                        <a:lnSpc>
                          <a:spcPct val="150000"/>
                        </a:lnSpc>
                        <a:spcBef>
                          <a:spcPts val="600"/>
                        </a:spcBef>
                        <a:buNone/>
                      </a:pPr>
                      <a:r>
                        <a:rPr lang="en-US" sz="1300">
                          <a:effectLst/>
                        </a:rPr>
                        <a:t>Đặt hàng nhanh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967122"/>
                  </a:ext>
                </a:extLst>
              </a:tr>
              <a:tr h="562382">
                <a:tc rowSpan="2">
                  <a:txBody>
                    <a:bodyPr/>
                    <a:lstStyle/>
                    <a:p>
                      <a:pPr algn="l">
                        <a:lnSpc>
                          <a:spcPct val="150000"/>
                        </a:lnSpc>
                        <a:spcBef>
                          <a:spcPts val="600"/>
                        </a:spcBef>
                        <a:buNone/>
                      </a:pPr>
                      <a:r>
                        <a:rPr lang="en-US" sz="1300">
                          <a:effectLst/>
                        </a:rPr>
                        <a:t>Tổng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dirty="0">
                          <a:effectLst/>
                        </a:rPr>
                        <a:t>59</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57</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243706"/>
                  </a:ext>
                </a:extLst>
              </a:tr>
              <a:tr h="562382">
                <a:tc vMerge="1">
                  <a:txBody>
                    <a:bodyPr/>
                    <a:lstStyle/>
                    <a:p>
                      <a:endParaRPr lang="en-US"/>
                    </a:p>
                  </a:txBody>
                  <a:tcPr/>
                </a:tc>
                <a:tc>
                  <a:txBody>
                    <a:bodyPr/>
                    <a:lstStyle/>
                    <a:p>
                      <a:pPr algn="ctr">
                        <a:lnSpc>
                          <a:spcPct val="150000"/>
                        </a:lnSpc>
                        <a:spcBef>
                          <a:spcPts val="600"/>
                        </a:spcBef>
                        <a:buNone/>
                      </a:pPr>
                      <a:r>
                        <a:rPr lang="en-US" sz="1300">
                          <a:effectLst/>
                        </a:rPr>
                        <a:t>100%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96,6%</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3,4%</a:t>
                      </a:r>
                    </a:p>
                  </a:txBody>
                  <a:tcPr marL="68580" marR="68580" marT="0" marB="0"/>
                </a:tc>
                <a:tc>
                  <a:txBody>
                    <a:bodyPr/>
                    <a:lstStyle/>
                    <a:p>
                      <a:pPr algn="ctr">
                        <a:lnSpc>
                          <a:spcPct val="150000"/>
                        </a:lnSpc>
                        <a:spcBef>
                          <a:spcPts val="600"/>
                        </a:spcBef>
                        <a:buNone/>
                      </a:pPr>
                      <a:r>
                        <a:rPr lang="en-US" sz="1300" dirty="0">
                          <a:effectLst/>
                        </a:rPr>
                        <a:t>0</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4524526"/>
                  </a:ext>
                </a:extLst>
              </a:tr>
            </a:tbl>
          </a:graphicData>
        </a:graphic>
      </p:graphicFrame>
    </p:spTree>
    <p:extLst>
      <p:ext uri="{BB962C8B-B14F-4D97-AF65-F5344CB8AC3E}">
        <p14:creationId xmlns:p14="http://schemas.microsoft.com/office/powerpoint/2010/main" val="68543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69E3088-BD0B-835D-8AAB-7DA2B824767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EEB1B56E-0CA1-C24E-F4D2-F03E914CAF56}"/>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E7591AA-1738-C50B-4545-60D7BEE99E4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C68F3C9-3A6C-04D1-CB8F-1672937EB532}"/>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6EEC0393-3929-CE62-0B8B-FB79765B9089}"/>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6F979287-1BCC-CD2E-463E-1B0CD03D7BF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B8AE174E-9E8E-A2FF-DFD1-614DEEA1A91F}"/>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7B342314-C486-D6FD-4940-CC6EC43E9CD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C1F887A7-5482-2348-E854-7005A26006DD}"/>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4C3C113-B837-D096-B95A-D3A40A665D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CE3E0F87-05F5-0B26-C13D-673461BA0DD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EB232F6-4275-3D34-4311-67831C1E1FC1}"/>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6318F28F-A948-6E0B-EA43-800065961CC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344BF03E-8169-D602-0539-149147538B0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D0D63D7F-F809-B02C-FA2D-91B261864FC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4C5A982-B7A4-0379-7583-E52961B668E9}"/>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7AFAA4DC-3435-CF47-4F62-8059BB3A79C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65DB4A3A-DACA-EA47-85FA-C2543FD3B2B5}"/>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7630E617-461E-DB01-E529-CD62A62D0E1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60DFE7B4-BDDB-AAF3-A0EA-636FF1161DE2}"/>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7FF48619-FD24-A166-F9E1-86031013CBE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0D64038F-6588-F30B-6781-D0A4DE64780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7B28131A-C4D9-C62C-F1B7-B741E396187D}"/>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F3688C0A-73CC-0274-F842-F47EFDFE3F69}"/>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C297FB57-BF72-9D4A-4A3B-784C9FCCCD2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2D5BEA18-0E5F-8465-B674-362DE6D0BD5D}"/>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D03281DF-5C91-DAEE-0AC9-D20A6C572655}"/>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0BAAA82-0E1E-086F-46B1-BCC1D4E9FED5}"/>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9C152981-87F2-CA1F-8CDF-E7D6C5151ECC}"/>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Demo</a:t>
            </a:r>
            <a:endParaRPr sz="1800" b="1" dirty="0">
              <a:solidFill>
                <a:schemeClr val="tx1"/>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21DAE838-98C4-20F3-55AB-5A9B2CCB4E18}"/>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C60AD1D-14BB-C4C8-912E-0E13DC7B43D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3BFCCBC7-5F4E-16B1-F3F6-AE570B20369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1631955B-C167-D15F-FACF-7AD6E0860A7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DF791D0D-E9BE-86A8-F950-D9687357F41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4CE1CDD-6EA7-37B8-D372-1D61F14332E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5791ADBE-042A-122C-5800-F445601D0EF6}"/>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293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4BA6-F654-42CC-AC28-9491DF8DDCC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1973B7D0-5DD2-4349-B091-1CFECD1AE2A2}"/>
              </a:ext>
            </a:extLst>
          </p:cNvPr>
          <p:cNvSpPr>
            <a:spLocks noGrp="1"/>
          </p:cNvSpPr>
          <p:nvPr>
            <p:ph type="body" idx="1"/>
          </p:nvPr>
        </p:nvSpPr>
        <p:spPr/>
        <p:txBody>
          <a:bodyPr>
            <a:normAutofit/>
          </a:bodyPr>
          <a:lstStyle/>
          <a:p>
            <a:pPr marL="114300" indent="0">
              <a:buNone/>
            </a:pPr>
            <a:endParaRPr lang="en-US" sz="2400" dirty="0"/>
          </a:p>
          <a:p>
            <a:pPr marL="114300" indent="0">
              <a:buNone/>
            </a:pPr>
            <a:endParaRPr lang="en-US" sz="2400" dirty="0"/>
          </a:p>
        </p:txBody>
      </p:sp>
      <p:pic>
        <p:nvPicPr>
          <p:cNvPr id="8194" name="Picture 2" descr="Sửng sốt với sự thật về lập trình viên học ngành gì?">
            <a:extLst>
              <a:ext uri="{FF2B5EF4-FFF2-40B4-BE49-F238E27FC236}">
                <a16:creationId xmlns:a16="http://schemas.microsoft.com/office/drawing/2014/main" id="{BE3EAB68-8D6D-1855-02F4-1DC7856F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190625"/>
            <a:ext cx="74295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5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36DD-83C8-4551-B0FD-B45F4E47ABE2}"/>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Text Placeholder 2">
            <a:extLst>
              <a:ext uri="{FF2B5EF4-FFF2-40B4-BE49-F238E27FC236}">
                <a16:creationId xmlns:a16="http://schemas.microsoft.com/office/drawing/2014/main" id="{E7C0E57D-9E34-4E15-92BD-AAA034D9E15F}"/>
              </a:ext>
            </a:extLst>
          </p:cNvPr>
          <p:cNvSpPr>
            <a:spLocks noGrp="1"/>
          </p:cNvSpPr>
          <p:nvPr>
            <p:ph type="body" idx="1"/>
          </p:nvPr>
        </p:nvSpPr>
        <p:spPr/>
        <p:txBody>
          <a:bodyPr>
            <a:normAutofit/>
          </a:bodyPr>
          <a:lstStyle/>
          <a:p>
            <a:pPr marL="114300" indent="0">
              <a:buNone/>
            </a:pPr>
            <a:r>
              <a:rPr lang="en-US" sz="2400" b="1" dirty="0" err="1"/>
              <a:t>Kết</a:t>
            </a:r>
            <a:r>
              <a:rPr lang="en-US" sz="2400" b="1" dirty="0"/>
              <a:t> </a:t>
            </a:r>
            <a:r>
              <a:rPr lang="en-US" sz="2400" b="1" dirty="0" err="1"/>
              <a:t>quả</a:t>
            </a:r>
            <a:r>
              <a:rPr lang="en-US" sz="2400" b="1" dirty="0"/>
              <a:t> </a:t>
            </a:r>
            <a:r>
              <a:rPr lang="en-US" sz="2400" b="1" dirty="0" err="1"/>
              <a:t>đạt</a:t>
            </a:r>
            <a:r>
              <a:rPr lang="en-US" sz="2400" b="1" dirty="0"/>
              <a:t> </a:t>
            </a:r>
            <a:r>
              <a:rPr lang="en-US" sz="2400" b="1" dirty="0" err="1"/>
              <a:t>được</a:t>
            </a:r>
            <a:r>
              <a:rPr lang="en-US" sz="2400" b="1" dirty="0"/>
              <a:t>: </a:t>
            </a:r>
          </a:p>
          <a:p>
            <a:pPr marL="114300" indent="0">
              <a:buNone/>
            </a:pPr>
            <a:r>
              <a:rPr lang="en-US" sz="2400" dirty="0"/>
              <a:t>	</a:t>
            </a:r>
            <a:r>
              <a:rPr lang="en-US" sz="2400" dirty="0" err="1"/>
              <a:t>Xây</a:t>
            </a:r>
            <a:r>
              <a:rPr lang="en-US" sz="2400" dirty="0"/>
              <a:t> </a:t>
            </a:r>
            <a:r>
              <a:rPr lang="en-US" sz="2400" dirty="0" err="1"/>
              <a:t>dựng</a:t>
            </a:r>
            <a:r>
              <a:rPr lang="en-US" sz="2400" dirty="0"/>
              <a:t> </a:t>
            </a:r>
            <a:r>
              <a:rPr lang="en-US" sz="2400" dirty="0" err="1"/>
              <a:t>được</a:t>
            </a:r>
            <a:r>
              <a:rPr lang="en-US" sz="2400" dirty="0"/>
              <a:t> framework </a:t>
            </a:r>
            <a:r>
              <a:rPr lang="en-US" sz="2400" dirty="0" err="1"/>
              <a:t>kiểm</a:t>
            </a:r>
            <a:r>
              <a:rPr lang="en-US" sz="2400" dirty="0"/>
              <a:t> </a:t>
            </a:r>
            <a:r>
              <a:rPr lang="en-US" sz="2400" dirty="0" err="1"/>
              <a:t>thử</a:t>
            </a:r>
            <a:r>
              <a:rPr lang="en-US" sz="2400" dirty="0"/>
              <a:t> </a:t>
            </a:r>
            <a:r>
              <a:rPr lang="en-US" sz="2400" dirty="0" err="1"/>
              <a:t>tự</a:t>
            </a:r>
            <a:r>
              <a:rPr lang="en-US" sz="2400" dirty="0"/>
              <a:t> </a:t>
            </a:r>
            <a:r>
              <a:rPr lang="en-US" sz="2400" dirty="0" err="1"/>
              <a:t>động</a:t>
            </a:r>
            <a:r>
              <a:rPr lang="en-US" sz="2400" dirty="0"/>
              <a:t> </a:t>
            </a:r>
            <a:r>
              <a:rPr lang="en-US" sz="2400" dirty="0" err="1"/>
              <a:t>với</a:t>
            </a:r>
            <a:r>
              <a:rPr lang="en-US" sz="2400" dirty="0"/>
              <a:t> Selenium </a:t>
            </a:r>
            <a:r>
              <a:rPr lang="en-US" sz="2400" dirty="0" err="1"/>
              <a:t>theo</a:t>
            </a:r>
            <a:r>
              <a:rPr lang="en-US" sz="2400" dirty="0"/>
              <a:t> </a:t>
            </a:r>
            <a:r>
              <a:rPr lang="en-US" sz="2400" dirty="0" err="1"/>
              <a:t>hướng</a:t>
            </a:r>
            <a:r>
              <a:rPr lang="en-US" sz="2400" dirty="0"/>
              <a:t> DDT </a:t>
            </a:r>
            <a:r>
              <a:rPr lang="en-US" sz="2400" dirty="0" err="1"/>
              <a:t>cho</a:t>
            </a:r>
            <a:r>
              <a:rPr lang="en-US" sz="2400" dirty="0"/>
              <a:t> </a:t>
            </a:r>
            <a:r>
              <a:rPr lang="en-US" sz="2400" dirty="0" err="1"/>
              <a:t>ứng</a:t>
            </a:r>
            <a:r>
              <a:rPr lang="en-US" sz="2400" dirty="0"/>
              <a:t> </a:t>
            </a:r>
            <a:r>
              <a:rPr lang="en-US" sz="2400" dirty="0" err="1"/>
              <a:t>dụng</a:t>
            </a:r>
            <a:r>
              <a:rPr lang="en-US" sz="2400" dirty="0"/>
              <a:t> web </a:t>
            </a:r>
            <a:r>
              <a:rPr lang="en-US" sz="2400" dirty="0" err="1"/>
              <a:t>và</a:t>
            </a:r>
            <a:r>
              <a:rPr lang="en-US" sz="2400" dirty="0"/>
              <a:t> </a:t>
            </a:r>
            <a:r>
              <a:rPr lang="en-US" sz="2400" dirty="0" err="1"/>
              <a:t>ứng</a:t>
            </a:r>
            <a:r>
              <a:rPr lang="en-US" sz="2400" dirty="0"/>
              <a:t> </a:t>
            </a:r>
            <a:r>
              <a:rPr lang="en-US" sz="2400" dirty="0" err="1"/>
              <a:t>dụng</a:t>
            </a:r>
            <a:r>
              <a:rPr lang="en-US" sz="2400" dirty="0"/>
              <a:t> </a:t>
            </a:r>
            <a:r>
              <a:rPr lang="en-US" sz="2400" dirty="0" err="1"/>
              <a:t>vào</a:t>
            </a:r>
            <a:r>
              <a:rPr lang="en-US" sz="2400" dirty="0"/>
              <a:t> </a:t>
            </a:r>
            <a:r>
              <a:rPr lang="en-US" sz="2400" dirty="0" err="1"/>
              <a:t>kiểm</a:t>
            </a:r>
            <a:r>
              <a:rPr lang="en-US" sz="2400" dirty="0"/>
              <a:t> </a:t>
            </a:r>
            <a:r>
              <a:rPr lang="en-US" sz="2400" dirty="0" err="1"/>
              <a:t>thử</a:t>
            </a:r>
            <a:r>
              <a:rPr lang="en-US" sz="2400" dirty="0"/>
              <a:t> website </a:t>
            </a:r>
            <a:r>
              <a:rPr lang="en-US" sz="2400" dirty="0">
                <a:hlinkClick r:id="rId2"/>
              </a:rPr>
              <a:t>https://gaubongonline.vn/</a:t>
            </a:r>
            <a:r>
              <a:rPr lang="en-US" sz="2400" dirty="0"/>
              <a:t> </a:t>
            </a:r>
            <a:r>
              <a:rPr lang="en-US" sz="2400" dirty="0" err="1"/>
              <a:t>với</a:t>
            </a:r>
            <a:r>
              <a:rPr lang="en-US" sz="2400"/>
              <a:t> 59 </a:t>
            </a:r>
            <a:r>
              <a:rPr lang="en-US" sz="2400" dirty="0"/>
              <a:t>test case </a:t>
            </a:r>
            <a:r>
              <a:rPr lang="en-US" sz="2400" dirty="0" err="1"/>
              <a:t>tự</a:t>
            </a:r>
            <a:r>
              <a:rPr lang="en-US" sz="2400" dirty="0"/>
              <a:t> </a:t>
            </a:r>
            <a:r>
              <a:rPr lang="en-US" sz="2400" dirty="0" err="1"/>
              <a:t>động</a:t>
            </a:r>
            <a:r>
              <a:rPr lang="en-US" sz="2400" dirty="0"/>
              <a:t> </a:t>
            </a:r>
            <a:r>
              <a:rPr lang="en-US" sz="2400" dirty="0" err="1"/>
              <a:t>cho</a:t>
            </a:r>
            <a:r>
              <a:rPr lang="en-US" sz="2400" dirty="0"/>
              <a:t> 4 </a:t>
            </a:r>
            <a:r>
              <a:rPr lang="en-US" sz="2400" dirty="0" err="1"/>
              <a:t>chức</a:t>
            </a:r>
            <a:r>
              <a:rPr lang="en-US" sz="2400" dirty="0"/>
              <a:t> </a:t>
            </a:r>
            <a:r>
              <a:rPr lang="en-US" sz="2400" dirty="0" err="1"/>
              <a:t>năng</a:t>
            </a:r>
            <a:r>
              <a:rPr lang="en-US" sz="2400" dirty="0"/>
              <a:t> </a:t>
            </a:r>
            <a:r>
              <a:rPr lang="en-US" sz="2400" dirty="0" err="1"/>
              <a:t>chính</a:t>
            </a:r>
            <a:r>
              <a:rPr lang="en-US" sz="2400" dirty="0"/>
              <a:t> </a:t>
            </a:r>
            <a:r>
              <a:rPr lang="en-US" sz="2400" dirty="0" err="1"/>
              <a:t>là</a:t>
            </a:r>
            <a:r>
              <a:rPr lang="en-US" sz="2400" dirty="0"/>
              <a:t> </a:t>
            </a:r>
            <a:r>
              <a:rPr lang="en-US" sz="2400" dirty="0" err="1"/>
              <a:t>tìm</a:t>
            </a:r>
            <a:r>
              <a:rPr lang="en-US" sz="2400" dirty="0"/>
              <a:t> </a:t>
            </a:r>
            <a:r>
              <a:rPr lang="en-US" sz="2400" dirty="0" err="1"/>
              <a:t>kiếm</a:t>
            </a:r>
            <a:r>
              <a:rPr lang="en-US" sz="2400" dirty="0"/>
              <a:t>, </a:t>
            </a:r>
            <a:r>
              <a:rPr lang="en-US" sz="2400" dirty="0" err="1"/>
              <a:t>bình</a:t>
            </a:r>
            <a:r>
              <a:rPr lang="en-US" sz="2400" dirty="0"/>
              <a:t> </a:t>
            </a:r>
            <a:r>
              <a:rPr lang="en-US" sz="2400" dirty="0" err="1"/>
              <a:t>luận</a:t>
            </a:r>
            <a:r>
              <a:rPr lang="en-US" sz="2400" dirty="0"/>
              <a:t>, </a:t>
            </a:r>
            <a:r>
              <a:rPr lang="en-US" sz="2400" dirty="0" err="1"/>
              <a:t>mua</a:t>
            </a:r>
            <a:r>
              <a:rPr lang="en-US" sz="2400" dirty="0"/>
              <a:t> </a:t>
            </a:r>
            <a:r>
              <a:rPr lang="en-US" sz="2400" dirty="0" err="1"/>
              <a:t>hàng</a:t>
            </a:r>
            <a:r>
              <a:rPr lang="en-US" sz="2400" dirty="0"/>
              <a:t> </a:t>
            </a:r>
            <a:r>
              <a:rPr lang="en-US" sz="2400" dirty="0" err="1"/>
              <a:t>và</a:t>
            </a:r>
            <a:r>
              <a:rPr lang="en-US" sz="2400" dirty="0"/>
              <a:t> </a:t>
            </a:r>
            <a:r>
              <a:rPr lang="en-US" sz="2400" dirty="0" err="1"/>
              <a:t>đặt</a:t>
            </a:r>
            <a:r>
              <a:rPr lang="en-US" sz="2400" dirty="0"/>
              <a:t> </a:t>
            </a:r>
            <a:r>
              <a:rPr lang="en-US" sz="2400" dirty="0" err="1"/>
              <a:t>hàng</a:t>
            </a:r>
            <a:r>
              <a:rPr lang="en-US" sz="2400" dirty="0"/>
              <a:t> </a:t>
            </a:r>
            <a:r>
              <a:rPr lang="en-US" sz="2400" dirty="0" err="1"/>
              <a:t>nhanh</a:t>
            </a:r>
            <a:endParaRPr lang="en-US" sz="2400" dirty="0"/>
          </a:p>
        </p:txBody>
      </p:sp>
    </p:spTree>
    <p:extLst>
      <p:ext uri="{BB962C8B-B14F-4D97-AF65-F5344CB8AC3E}">
        <p14:creationId xmlns:p14="http://schemas.microsoft.com/office/powerpoint/2010/main" val="3060988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Tài liệu tham khảo</a:t>
            </a:r>
            <a:endParaRPr/>
          </a:p>
        </p:txBody>
      </p:sp>
      <p:sp>
        <p:nvSpPr>
          <p:cNvPr id="229" name="Google Shape;229;p5"/>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08">
                <a:solidFill>
                  <a:schemeClr val="dk1"/>
                </a:solidFill>
                <a:latin typeface="Garamond"/>
                <a:ea typeface="Garamond"/>
                <a:cs typeface="Garamond"/>
                <a:sym typeface="Garamond"/>
              </a:rPr>
              <a:t>16</a:t>
            </a:fld>
            <a:endParaRPr sz="1108">
              <a:solidFill>
                <a:schemeClr val="dk1"/>
              </a:solidFill>
              <a:latin typeface="Garamond"/>
              <a:ea typeface="Garamond"/>
              <a:cs typeface="Garamond"/>
              <a:sym typeface="Garamond"/>
            </a:endParaRPr>
          </a:p>
        </p:txBody>
      </p:sp>
      <p:sp>
        <p:nvSpPr>
          <p:cNvPr id="230" name="Google Shape;230;p5"/>
          <p:cNvSpPr txBox="1"/>
          <p:nvPr/>
        </p:nvSpPr>
        <p:spPr>
          <a:xfrm>
            <a:off x="562708" y="1600200"/>
            <a:ext cx="8088923" cy="4472354"/>
          </a:xfrm>
          <a:prstGeom prst="rect">
            <a:avLst/>
          </a:prstGeom>
          <a:noFill/>
          <a:ln>
            <a:noFill/>
          </a:ln>
        </p:spPr>
        <p:txBody>
          <a:bodyPr spcFirstLastPara="1" wrap="square" lIns="91425" tIns="45700" rIns="91425" bIns="45700" anchor="t" anchorCtr="0">
            <a:noAutofit/>
          </a:bodyPr>
          <a:lstStyle/>
          <a:p>
            <a:pPr marL="457200" lvl="0" indent="-457200" algn="just">
              <a:lnSpc>
                <a:spcPct val="150000"/>
              </a:lnSpc>
              <a:buClr>
                <a:schemeClr val="accent1"/>
              </a:buClr>
              <a:buSzPts val="1080"/>
              <a:buFont typeface="Century Schoolbook"/>
              <a:buAutoNum type="arabicPeriod"/>
            </a:pPr>
            <a:r>
              <a:rPr lang="en-US" sz="1800" dirty="0">
                <a:effectLst/>
                <a:latin typeface="Times New Roman" panose="02020603050405020304" pitchFamily="18" charset="0"/>
                <a:ea typeface="Times New Roman" panose="02020603050405020304" pitchFamily="18" charset="0"/>
              </a:rPr>
              <a:t>Tr</a:t>
            </a:r>
            <a:r>
              <a:rPr lang="en-US" sz="1800" dirty="0">
                <a:latin typeface="Times New Roman" panose="02020603050405020304" pitchFamily="18" charset="0"/>
                <a:ea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phần</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mềm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2023</a:t>
            </a:r>
          </a:p>
          <a:p>
            <a:pPr marL="457200" indent="-457200" algn="just">
              <a:lnSpc>
                <a:spcPct val="150000"/>
              </a:lnSpc>
              <a:buClr>
                <a:schemeClr val="accent1"/>
              </a:buClr>
              <a:buSzPts val="1080"/>
              <a:buFont typeface="Century Schoolbook"/>
              <a:buAutoNum type="arabicPeriod"/>
            </a:pPr>
            <a:r>
              <a:rPr lang="en-US" sz="1800" dirty="0">
                <a:solidFill>
                  <a:schemeClr val="dk1"/>
                </a:solidFill>
                <a:latin typeface="Times New Roman" panose="02020603050405020304" pitchFamily="18" charset="0"/>
                <a:cs typeface="Arial"/>
                <a:sym typeface="Arial"/>
              </a:rPr>
              <a:t>Tr</a:t>
            </a:r>
            <a:r>
              <a:rPr lang="en-US" sz="1800" dirty="0">
                <a:solidFill>
                  <a:schemeClr val="dk1"/>
                </a:solidFill>
                <a:latin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ứng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dụng</a:t>
            </a:r>
            <a:r>
              <a:rPr lang="en-US" sz="1800" dirty="0">
                <a:latin typeface="Times New Roman" panose="02020603050405020304" pitchFamily="18" charset="0"/>
                <a:ea typeface="Times New Roman" panose="02020603050405020304" pitchFamily="18" charset="0"/>
              </a:rPr>
              <a:t> web </a:t>
            </a:r>
            <a:r>
              <a:rPr lang="en-US" sz="1800" dirty="0" err="1">
                <a:latin typeface="Times New Roman" panose="02020603050405020304" pitchFamily="18" charset="0"/>
                <a:ea typeface="Times New Roman" panose="02020603050405020304" pitchFamily="18" charset="0"/>
              </a:rPr>
              <a:t>và</a:t>
            </a:r>
            <a:r>
              <a:rPr lang="en-US" sz="1800" dirty="0">
                <a:latin typeface="Times New Roman" panose="02020603050405020304" pitchFamily="18" charset="0"/>
                <a:ea typeface="Times New Roman" panose="02020603050405020304" pitchFamily="18" charset="0"/>
              </a:rPr>
              <a:t> di </a:t>
            </a:r>
            <a:r>
              <a:rPr lang="en-US" sz="1800" dirty="0" err="1">
                <a:latin typeface="Times New Roman" panose="02020603050405020304" pitchFamily="18" charset="0"/>
                <a:ea typeface="Times New Roman" panose="02020603050405020304" pitchFamily="18" charset="0"/>
              </a:rPr>
              <a:t>động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2025</a:t>
            </a:r>
          </a:p>
          <a:p>
            <a:pPr marL="457200" indent="-457200" algn="just">
              <a:lnSpc>
                <a:spcPct val="150000"/>
              </a:lnSpc>
              <a:buClr>
                <a:schemeClr val="accent1"/>
              </a:buClr>
              <a:buSzPts val="1080"/>
              <a:buFont typeface="Century Schoolbook"/>
              <a:buAutoNum type="arabicPeriod"/>
            </a:pPr>
            <a:r>
              <a:rPr lang="en-US" sz="1800" dirty="0" err="1">
                <a:effectLst/>
                <a:latin typeface="Times New Roman" panose="02020603050405020304" pitchFamily="18" charset="0"/>
                <a:ea typeface="Times New Roman" panose="02020603050405020304" pitchFamily="18" charset="0"/>
              </a:rPr>
              <a:t>Nhựt</a:t>
            </a:r>
            <a:r>
              <a:rPr lang="en-US" sz="1800" dirty="0">
                <a:effectLst/>
                <a:latin typeface="Times New Roman" panose="02020603050405020304" pitchFamily="18" charset="0"/>
                <a:ea typeface="Times New Roman" panose="02020603050405020304" pitchFamily="18" charset="0"/>
              </a:rPr>
              <a:t> Liên, “Framework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Framework”, [</a:t>
            </a:r>
            <a:r>
              <a:rPr lang="en-US" sz="1800" dirty="0" err="1">
                <a:effectLst/>
                <a:latin typeface="Times New Roman" panose="02020603050405020304" pitchFamily="18" charset="0"/>
                <a:ea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rPr>
              <a:t>].  Available:    https://fptshop.com.vn/tin-tuc/danh-gia/framework-la-gi-tuyen-tap-nhung-dieu-ban-can-biet-ve-nen-tang-lap-trinh-framework-167288</a:t>
            </a:r>
            <a:endParaRPr lang="en-US" sz="1800" dirty="0">
              <a:latin typeface="Times New Roman" panose="02020603050405020304" pitchFamily="18" charset="0"/>
              <a:ea typeface="Times New Roman" panose="02020603050405020304" pitchFamily="18" charset="0"/>
            </a:endParaRPr>
          </a:p>
          <a:p>
            <a:pPr marL="457200" lvl="0" indent="-457200" algn="just">
              <a:lnSpc>
                <a:spcPct val="150000"/>
              </a:lnSpc>
              <a:buClr>
                <a:schemeClr val="accent1"/>
              </a:buClr>
              <a:buSzPts val="1080"/>
              <a:buFont typeface="Century Schoolbook"/>
              <a:buAutoNum type="arabicPeriod"/>
            </a:pPr>
            <a:endParaRPr lang="en-US" sz="1662" dirty="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dirty="0"/>
              <a:t>Thanks for listening!</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21F0-D3BC-4E6C-8834-EA7FE945A6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994D71-68D2-1159-D338-36C150C0C5AC}"/>
              </a:ext>
            </a:extLst>
          </p:cNvPr>
          <p:cNvSpPr>
            <a:spLocks noGrp="1"/>
          </p:cNvSpPr>
          <p:nvPr>
            <p:ph type="body" idx="1"/>
          </p:nvPr>
        </p:nvSpPr>
        <p:spPr>
          <a:xfrm>
            <a:off x="212324" y="2261121"/>
            <a:ext cx="8572500" cy="1832916"/>
          </a:xfrm>
        </p:spPr>
        <p:txBody>
          <a:bodyPr>
            <a:noAutofit/>
          </a:bodyPr>
          <a:lstStyle/>
          <a:p>
            <a:pPr marL="114300" indent="0" algn="ctr">
              <a:buNone/>
            </a:pPr>
            <a:r>
              <a:rPr lang="vi-VN" sz="3200" b="1" dirty="0"/>
              <a:t>XÂY DỰNG FRAMEWORK KIỂM THỬ TỰ ĐỘNG </a:t>
            </a:r>
            <a:r>
              <a:rPr lang="en-US" sz="3200" b="1"/>
              <a:t>CHO ỨNG DỤNG WEB </a:t>
            </a:r>
            <a:r>
              <a:rPr lang="vi-VN" sz="3200" b="1"/>
              <a:t>VÀ </a:t>
            </a:r>
            <a:r>
              <a:rPr lang="vi-VN" sz="3200" b="1" dirty="0"/>
              <a:t>ỨNG DỤNG KIỂM THỬ WEBSITE BEMORI</a:t>
            </a:r>
            <a:endParaRPr lang="en-US" sz="3200" b="1" dirty="0"/>
          </a:p>
        </p:txBody>
      </p:sp>
    </p:spTree>
    <p:extLst>
      <p:ext uri="{BB962C8B-B14F-4D97-AF65-F5344CB8AC3E}">
        <p14:creationId xmlns:p14="http://schemas.microsoft.com/office/powerpoint/2010/main" val="209303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tích</a:t>
            </a:r>
            <a:r>
              <a:rPr lang="en-US" sz="1800" b="1" dirty="0">
                <a:solidFill>
                  <a:schemeClr val="dk1"/>
                </a:solidFill>
              </a:rPr>
              <a:t> </a:t>
            </a:r>
            <a:r>
              <a:rPr lang="en-US" sz="1800" b="1" dirty="0" err="1">
                <a:solidFill>
                  <a:schemeClr val="dk1"/>
                </a:solidFill>
              </a:rPr>
              <a:t>yêu</a:t>
            </a:r>
            <a:r>
              <a:rPr lang="en-US" sz="1800" b="1" dirty="0">
                <a:solidFill>
                  <a:schemeClr val="dk1"/>
                </a:solidFill>
              </a:rPr>
              <a:t> </a:t>
            </a:r>
            <a:r>
              <a:rPr lang="en-US" sz="1800" b="1" dirty="0" err="1">
                <a:solidFill>
                  <a:schemeClr val="dk1"/>
                </a:solidFill>
              </a:rPr>
              <a:t>cầu</a:t>
            </a:r>
            <a:endParaRPr lang="vi-VN" dirty="0"/>
          </a:p>
        </p:txBody>
      </p:sp>
      <p:sp>
        <p:nvSpPr>
          <p:cNvPr id="99" name="Google Shape;99;p2"/>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p:cNvGrpSpPr/>
          <p:nvPr/>
        </p:nvGrpSpPr>
        <p:grpSpPr>
          <a:xfrm>
            <a:off x="1462085" y="1258450"/>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2268817" y="2454610"/>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Thực</a:t>
            </a:r>
            <a:r>
              <a:rPr lang="en-US" sz="1800" b="1" dirty="0">
                <a:solidFill>
                  <a:schemeClr val="dk1"/>
                </a:solidFill>
              </a:rPr>
              <a:t> </a:t>
            </a:r>
            <a:r>
              <a:rPr lang="en-US" sz="1800" b="1" dirty="0" err="1">
                <a:solidFill>
                  <a:schemeClr val="dk1"/>
                </a:solidFill>
              </a:rPr>
              <a:t>thi</a:t>
            </a:r>
            <a:r>
              <a:rPr lang="en-US" sz="1800" b="1" dirty="0">
                <a:solidFill>
                  <a:schemeClr val="dk1"/>
                </a:solidFill>
              </a:rPr>
              <a:t> framework</a:t>
            </a:r>
            <a:endParaRPr lang="en-US" dirty="0"/>
          </a:p>
        </p:txBody>
      </p:sp>
      <p:grpSp>
        <p:nvGrpSpPr>
          <p:cNvPr id="129" name="Google Shape;129;p2"/>
          <p:cNvGrpSpPr/>
          <p:nvPr/>
        </p:nvGrpSpPr>
        <p:grpSpPr>
          <a:xfrm>
            <a:off x="2402936" y="3873408"/>
            <a:ext cx="381000" cy="381000"/>
            <a:chOff x="2078" y="1680"/>
            <a:chExt cx="1615" cy="1615"/>
          </a:xfrm>
        </p:grpSpPr>
        <p:sp>
          <p:nvSpPr>
            <p:cNvPr id="130" name="Google Shape;130;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Demo</a:t>
            </a:r>
            <a:endParaRPr sz="1800" b="1" dirty="0">
              <a:solidFill>
                <a:schemeClr val="dk1"/>
              </a:solidFill>
              <a:latin typeface="Arial"/>
              <a:ea typeface="Arial"/>
              <a:cs typeface="Arial"/>
              <a:sym typeface="Arial"/>
            </a:endParaRPr>
          </a:p>
        </p:txBody>
      </p:sp>
      <p:grpSp>
        <p:nvGrpSpPr>
          <p:cNvPr id="140" name="Google Shape;140;p2"/>
          <p:cNvGrpSpPr/>
          <p:nvPr/>
        </p:nvGrpSpPr>
        <p:grpSpPr>
          <a:xfrm>
            <a:off x="1817252" y="5238327"/>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493103F2-33B0-B17F-D446-BBDE30862504}"/>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A514801B-427A-4FB1-E3E8-567F89C85B2F}"/>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18D51ACE-D230-849A-E9A3-0A137202C4CE}"/>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8D41B0B-E999-3AB0-B716-F5E211B9C708}"/>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a:extLst>
              <a:ext uri="{FF2B5EF4-FFF2-40B4-BE49-F238E27FC236}">
                <a16:creationId xmlns:a16="http://schemas.microsoft.com/office/drawing/2014/main" id="{805A53C0-2CC3-D2F7-AC2E-849EBEED5515}"/>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84593C2-40EB-0318-AAD8-5B17B017CF8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04477029-DA4F-6A76-FBCE-1F00ADD08B0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585CEAFE-D599-7CB3-256A-60F4AC07C46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E0A25B4C-84A0-F978-6E46-CA77070BA30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FB7A286B-79E3-3FA1-8E86-5C2A638C7BCC}"/>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68933E84-C908-09B2-A69E-32B031B5E8C0}"/>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4CB38E29-81FE-EEF2-E669-CDC5209C79D8}"/>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F6AED944-7342-7028-77A8-EF3E37427A6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98F2CA22-CBE5-1B68-2E9D-57403751498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683CF976-89E5-C92D-ABF5-0B6B6DFCCAC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A0C1D01-AB9A-C098-4C02-72980AA0D82F}"/>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4CC7E823-F331-87B9-35FB-8F48B99ED70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E888E964-3704-9855-C2FC-D3B816364182}"/>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0A58ECBC-FB1F-3275-69B2-16D11293E998}"/>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BAECB7E6-E9FA-FA6E-C099-C680A29D2236}"/>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11036DBB-E106-DD9E-038F-0746A65CB32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B6766F1E-4682-64A2-B4E6-B53DD39C3A9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0A40A9CB-BC37-19A8-0907-75E824B6E1F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A94DF926-608A-906D-558C-A7C178189096}"/>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A6E836DA-4F8F-8595-FCC3-5EBA832AE76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0B4E91E2-B704-DD5B-3FEB-67B3BD6EBF8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4A11D08F-E958-9102-D884-128FBD23AF0C}"/>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92F4286B-150F-0584-AFE5-BFBD5FD4FAFA}"/>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EB9F3F0-FDAC-5806-A1D9-77C168C85655}"/>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F4EDCEB5-04F0-2E4E-7326-D1232B62B98F}"/>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036F762-52E3-2884-1449-C167F118C35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A0057C44-46C3-20D4-94AA-CBB3BB87EFCC}"/>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C93AF081-8FC1-7D8C-1C6E-12D75AEE150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850C414C-6754-BB81-4023-D184F5256F77}"/>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0A3B33A-2CF5-33F9-6FF3-BB4A129CCCE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E3999BC3-7A3B-FDF2-553B-8D1AF853F4C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6039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B589-38CA-7051-D73B-23AF36E19273}"/>
              </a:ext>
            </a:extLst>
          </p:cNvPr>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p:txBody>
      </p:sp>
      <p:sp>
        <p:nvSpPr>
          <p:cNvPr id="3" name="Picture Placeholder 2">
            <a:extLst>
              <a:ext uri="{FF2B5EF4-FFF2-40B4-BE49-F238E27FC236}">
                <a16:creationId xmlns:a16="http://schemas.microsoft.com/office/drawing/2014/main" id="{A132DC4D-F173-E72D-2ADA-DC6C26C62F98}"/>
              </a:ext>
            </a:extLst>
          </p:cNvPr>
          <p:cNvSpPr>
            <a:spLocks noGrp="1"/>
          </p:cNvSpPr>
          <p:nvPr>
            <p:ph type="pic" idx="2"/>
          </p:nvPr>
        </p:nvSpPr>
        <p:spPr>
          <a:xfrm>
            <a:off x="5405439" y="1575881"/>
            <a:ext cx="2829884" cy="2957208"/>
          </a:xfrm>
        </p:spPr>
      </p:sp>
      <p:sp>
        <p:nvSpPr>
          <p:cNvPr id="4" name="Text Placeholder 3">
            <a:extLst>
              <a:ext uri="{FF2B5EF4-FFF2-40B4-BE49-F238E27FC236}">
                <a16:creationId xmlns:a16="http://schemas.microsoft.com/office/drawing/2014/main" id="{CBB91ACC-DF9E-C277-716D-A7D7830BB6CE}"/>
              </a:ext>
            </a:extLst>
          </p:cNvPr>
          <p:cNvSpPr>
            <a:spLocks noGrp="1"/>
          </p:cNvSpPr>
          <p:nvPr>
            <p:ph type="body" idx="1"/>
          </p:nvPr>
        </p:nvSpPr>
        <p:spPr>
          <a:xfrm>
            <a:off x="307732" y="1089497"/>
            <a:ext cx="4497732" cy="4542817"/>
          </a:xfrm>
        </p:spPr>
        <p:txBody>
          <a:bodyPr>
            <a:normAutofit/>
          </a:bodyPr>
          <a:lstStyle/>
          <a:p>
            <a:pPr marL="0" lvl="0" indent="0">
              <a:buClr>
                <a:srgbClr val="000000"/>
              </a:buClr>
              <a:buSzPts val="2400"/>
              <a:defRPr/>
            </a:pPr>
            <a:r>
              <a:rPr lang="en-US" sz="2400" dirty="0"/>
              <a:t>S</a:t>
            </a:r>
            <a:r>
              <a:rPr lang="vi-VN" sz="2400" dirty="0"/>
              <a:t>elenium là công cụ mã nguồn mở phổ biến, hỗ trợ tốt cho việc mô phỏng hành vi người dùng trên trình duyệt. Việc xây dựng framework riêng giúp tùy biến, mở rộng dễ dàng và tăng hiệu quả trong việc quản lý, thực thi, và báo cáo kiểm thử cho</a:t>
            </a:r>
            <a:r>
              <a:rPr lang="en-US" sz="2400" dirty="0"/>
              <a:t> </a:t>
            </a:r>
            <a:r>
              <a:rPr lang="en-US" sz="2400" dirty="0" err="1"/>
              <a:t>các</a:t>
            </a:r>
            <a:r>
              <a:rPr lang="en-US" sz="2400" dirty="0"/>
              <a:t> </a:t>
            </a:r>
            <a:r>
              <a:rPr lang="en-US" sz="2400" dirty="0" err="1"/>
              <a:t>dự</a:t>
            </a:r>
            <a:r>
              <a:rPr lang="en-US" sz="2400" dirty="0"/>
              <a:t> </a:t>
            </a:r>
            <a:r>
              <a:rPr lang="en-US" sz="2400" dirty="0" err="1"/>
              <a:t>án</a:t>
            </a:r>
            <a:r>
              <a:rPr lang="en-US" sz="2400" dirty="0"/>
              <a:t>. </a:t>
            </a:r>
            <a:endParaRPr lang="en-US" dirty="0"/>
          </a:p>
        </p:txBody>
      </p:sp>
      <p:pic>
        <p:nvPicPr>
          <p:cNvPr id="1026" name="Picture 2" descr="Selenium là gì? Giới thiệu về Selenium Automation Testing">
            <a:extLst>
              <a:ext uri="{FF2B5EF4-FFF2-40B4-BE49-F238E27FC236}">
                <a16:creationId xmlns:a16="http://schemas.microsoft.com/office/drawing/2014/main" id="{EB802980-F633-0513-8401-C93E2664B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9" y="1575881"/>
            <a:ext cx="2829884" cy="295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F8BE6-F284-632D-F552-23DA616F7D80}"/>
              </a:ext>
            </a:extLst>
          </p:cNvPr>
          <p:cNvPicPr>
            <a:picLocks noChangeAspect="1"/>
          </p:cNvPicPr>
          <p:nvPr/>
        </p:nvPicPr>
        <p:blipFill>
          <a:blip r:embed="rId2"/>
          <a:stretch>
            <a:fillRect/>
          </a:stretch>
        </p:blipFill>
        <p:spPr>
          <a:xfrm>
            <a:off x="1801493" y="1080847"/>
            <a:ext cx="5868584" cy="3495123"/>
          </a:xfrm>
          <a:prstGeom prst="rect">
            <a:avLst/>
          </a:prstGeom>
        </p:spPr>
      </p:pic>
      <p:sp>
        <p:nvSpPr>
          <p:cNvPr id="8" name="TextBox 7">
            <a:extLst>
              <a:ext uri="{FF2B5EF4-FFF2-40B4-BE49-F238E27FC236}">
                <a16:creationId xmlns:a16="http://schemas.microsoft.com/office/drawing/2014/main" id="{926849B6-7DD1-27D7-76C5-44A89DC7CC20}"/>
              </a:ext>
            </a:extLst>
          </p:cNvPr>
          <p:cNvSpPr txBox="1"/>
          <p:nvPr/>
        </p:nvSpPr>
        <p:spPr>
          <a:xfrm>
            <a:off x="875489" y="4902740"/>
            <a:ext cx="7519481" cy="1107996"/>
          </a:xfrm>
          <a:prstGeom prst="rect">
            <a:avLst/>
          </a:prstGeom>
          <a:noFill/>
        </p:spPr>
        <p:txBody>
          <a:bodyPr wrap="square" rtlCol="0">
            <a:spAutoFit/>
          </a:bodyPr>
          <a:lstStyle/>
          <a:p>
            <a:r>
              <a:rPr lang="vi-VN" sz="2200" dirty="0"/>
              <a:t>Kiểm thử hướng dữ liệu (Data-Driven Testing – DDT) là một phương pháp kiểm thử tự động trong đó dữ liệu kiểm thử được tách biệt hoàn toàn khỏi kịch bản kiểm thử</a:t>
            </a:r>
            <a:endParaRPr lang="en-US" sz="2200" dirty="0"/>
          </a:p>
        </p:txBody>
      </p:sp>
    </p:spTree>
    <p:extLst>
      <p:ext uri="{BB962C8B-B14F-4D97-AF65-F5344CB8AC3E}">
        <p14:creationId xmlns:p14="http://schemas.microsoft.com/office/powerpoint/2010/main" val="110212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9E96A87-3365-31A7-E045-8D27CF01DE2E}"/>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08872897-A5AD-16AB-B2D9-DCE1B9C58F51}"/>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2F1D15E3-42E1-C205-2078-95123B6C2FB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Phân</a:t>
            </a:r>
            <a:r>
              <a:rPr lang="en-US" sz="1800" b="1" dirty="0">
                <a:solidFill>
                  <a:schemeClr val="tx1"/>
                </a:solidFill>
              </a:rPr>
              <a:t> </a:t>
            </a:r>
            <a:r>
              <a:rPr lang="en-US" sz="1800" b="1" dirty="0" err="1">
                <a:solidFill>
                  <a:schemeClr val="tx1"/>
                </a:solidFill>
              </a:rPr>
              <a:t>tích</a:t>
            </a:r>
            <a:r>
              <a:rPr lang="en-US" sz="1800" b="1" dirty="0">
                <a:solidFill>
                  <a:schemeClr val="tx1"/>
                </a:solidFill>
              </a:rPr>
              <a:t>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endParaRPr lang="vi-VN" dirty="0">
              <a:solidFill>
                <a:schemeClr val="tx1"/>
              </a:solidFill>
            </a:endParaRPr>
          </a:p>
        </p:txBody>
      </p:sp>
      <p:sp>
        <p:nvSpPr>
          <p:cNvPr id="99" name="Google Shape;99;p2">
            <a:extLst>
              <a:ext uri="{FF2B5EF4-FFF2-40B4-BE49-F238E27FC236}">
                <a16:creationId xmlns:a16="http://schemas.microsoft.com/office/drawing/2014/main" id="{EA65DB23-29EF-4F12-C6AB-1B5BCC439C86}"/>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C3CCB2DD-9BAF-EF40-C8E3-9A52700899CE}"/>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B773AAC-4BA0-C5AA-A68D-391C59A6307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6804F991-414E-B00F-3D5F-76165F211DC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05F61445-4794-CE6A-1852-372A3CF386D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075625F8-9EE4-45DB-A7E4-E4351CE8946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CBDE276-E8E8-8D17-AB44-D504C9C34AA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A5624C28-E4E5-DA06-20D0-F187D5BE480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BC0F4A4-2D83-360F-FF77-C9314C0517F0}"/>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81E116F2-6F3C-4508-EE43-7FED47D6309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22F968ED-8C48-3334-ED37-4E9EFF99B40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439EF90C-9E2E-09A0-4A3C-F6B0F697252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78EE53E5-B522-FBE5-2385-60ACACBE9D37}"/>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0E004C6-0E28-2A92-2C27-40A9489C6E0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5A7CEB4E-D804-2B18-A0E4-76F4FE3B272D}"/>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687748F4-C17A-46E5-3BB6-5A534299720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A519495B-52A4-3754-3B58-B74C09A1D9B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6E6BAD78-92F5-14B9-6891-FD0B59CAD4C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CB74BC48-2F92-AFA3-79FA-F34FBDEE6AD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353FDD4E-73D1-BB90-8C9B-044781DE98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059A6DF7-B275-94C2-C45B-9DA6CA94B1A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9AF3E2D4-958F-F3A4-583F-005FA778F48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EEA28DEF-53F0-D1FE-DAB2-B42AC6880731}"/>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73ADD071-072E-697B-D4EF-07DDDD825C06}"/>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F576562-966C-656B-DFAE-5711A520DDFC}"/>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76C529B-6C89-1838-A9C6-9C5B376FF224}"/>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E726D72D-AA45-797C-92C6-D94BA0DF7876}"/>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8B83D06-CA0B-6E5F-FF77-EE63BC37331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CE3E8FBF-A457-CA77-8761-CB96AA3DCAC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39B8A596-493B-AC5C-7C33-DF5114F2368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33F96FA1-F606-1A57-4668-BDCCA89CA99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7080E393-F596-7C86-B6EF-80095CB5F9B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96B4AD53-DA1E-A3C0-7020-DDE0DF453DED}"/>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0906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BF17-5778-691B-550E-7D6C18EE9019}"/>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yêu</a:t>
            </a:r>
            <a:r>
              <a:rPr lang="en-US" dirty="0"/>
              <a:t> </a:t>
            </a:r>
            <a:r>
              <a:rPr lang="en-US" dirty="0" err="1"/>
              <a:t>cầu</a:t>
            </a:r>
            <a:endParaRPr lang="en-US" dirty="0"/>
          </a:p>
        </p:txBody>
      </p:sp>
      <p:sp>
        <p:nvSpPr>
          <p:cNvPr id="3" name="Text Placeholder 2">
            <a:extLst>
              <a:ext uri="{FF2B5EF4-FFF2-40B4-BE49-F238E27FC236}">
                <a16:creationId xmlns:a16="http://schemas.microsoft.com/office/drawing/2014/main" id="{FB3E2A0E-4976-658C-0FC4-0DC93D7E3D68}"/>
              </a:ext>
            </a:extLst>
          </p:cNvPr>
          <p:cNvSpPr>
            <a:spLocks noGrp="1"/>
          </p:cNvSpPr>
          <p:nvPr>
            <p:ph type="body" idx="1"/>
          </p:nvPr>
        </p:nvSpPr>
        <p:spPr/>
        <p:txBody>
          <a:bodyPr/>
          <a:lstStyle/>
          <a:p>
            <a:pPr marL="114300" indent="0">
              <a:buNone/>
            </a:pPr>
            <a:endParaRPr lang="en-US" b="1" i="1" dirty="0"/>
          </a:p>
          <a:p>
            <a:pPr marL="114300" indent="0">
              <a:buNone/>
            </a:pPr>
            <a:endParaRPr lang="en-US" dirty="0"/>
          </a:p>
        </p:txBody>
      </p:sp>
      <p:pic>
        <p:nvPicPr>
          <p:cNvPr id="5" name="Picture 4">
            <a:extLst>
              <a:ext uri="{FF2B5EF4-FFF2-40B4-BE49-F238E27FC236}">
                <a16:creationId xmlns:a16="http://schemas.microsoft.com/office/drawing/2014/main" id="{31D345C6-5580-9817-449B-FCC556C7F924}"/>
              </a:ext>
            </a:extLst>
          </p:cNvPr>
          <p:cNvPicPr>
            <a:picLocks noChangeAspect="1"/>
          </p:cNvPicPr>
          <p:nvPr/>
        </p:nvPicPr>
        <p:blipFill>
          <a:blip r:embed="rId2"/>
          <a:stretch>
            <a:fillRect/>
          </a:stretch>
        </p:blipFill>
        <p:spPr>
          <a:xfrm>
            <a:off x="4716526" y="1400598"/>
            <a:ext cx="3970274" cy="4595756"/>
          </a:xfrm>
          <a:prstGeom prst="rect">
            <a:avLst/>
          </a:prstGeom>
        </p:spPr>
      </p:pic>
      <p:pic>
        <p:nvPicPr>
          <p:cNvPr id="9" name="Picture 8" descr="A diagram of a person with text&#10;&#10;AI-generated content may be incorrect.">
            <a:extLst>
              <a:ext uri="{FF2B5EF4-FFF2-40B4-BE49-F238E27FC236}">
                <a16:creationId xmlns:a16="http://schemas.microsoft.com/office/drawing/2014/main" id="{7EFE001D-EB1B-94AB-B50E-6F6E09C5E87E}"/>
              </a:ext>
            </a:extLst>
          </p:cNvPr>
          <p:cNvPicPr>
            <a:picLocks noChangeAspect="1"/>
          </p:cNvPicPr>
          <p:nvPr/>
        </p:nvPicPr>
        <p:blipFill>
          <a:blip r:embed="rId3"/>
          <a:stretch>
            <a:fillRect/>
          </a:stretch>
        </p:blipFill>
        <p:spPr>
          <a:xfrm>
            <a:off x="518199" y="1400598"/>
            <a:ext cx="3970274" cy="4595756"/>
          </a:xfrm>
          <a:prstGeom prst="rect">
            <a:avLst/>
          </a:prstGeom>
        </p:spPr>
      </p:pic>
    </p:spTree>
    <p:extLst>
      <p:ext uri="{BB962C8B-B14F-4D97-AF65-F5344CB8AC3E}">
        <p14:creationId xmlns:p14="http://schemas.microsoft.com/office/powerpoint/2010/main" val="421632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E1161-5CD7-2085-7DC1-B52BD4B76714}"/>
              </a:ext>
            </a:extLst>
          </p:cNvPr>
          <p:cNvSpPr>
            <a:spLocks noGrp="1"/>
          </p:cNvSpPr>
          <p:nvPr>
            <p:ph type="title"/>
          </p:nvPr>
        </p:nvSpPr>
        <p:spPr>
          <a:xfrm>
            <a:off x="290146" y="0"/>
            <a:ext cx="7658100" cy="589085"/>
          </a:xfrm>
        </p:spPr>
        <p:txBody>
          <a:bodyPr/>
          <a:lstStyle/>
          <a:p>
            <a:r>
              <a:rPr lang="en-US" sz="3400" dirty="0" err="1"/>
              <a:t>Phân</a:t>
            </a:r>
            <a:r>
              <a:rPr lang="en-US" sz="3400" dirty="0"/>
              <a:t> </a:t>
            </a:r>
            <a:r>
              <a:rPr lang="en-US" sz="3400" dirty="0" err="1"/>
              <a:t>tích</a:t>
            </a:r>
            <a:r>
              <a:rPr lang="en-US" sz="3400" dirty="0"/>
              <a:t> </a:t>
            </a:r>
            <a:r>
              <a:rPr lang="en-US" sz="3400" dirty="0" err="1"/>
              <a:t>yêu</a:t>
            </a:r>
            <a:r>
              <a:rPr lang="en-US" sz="3400" dirty="0"/>
              <a:t> </a:t>
            </a:r>
            <a:r>
              <a:rPr lang="en-US" sz="3400" dirty="0" err="1"/>
              <a:t>cầu</a:t>
            </a:r>
            <a:endParaRPr lang="en-US" sz="3400" dirty="0"/>
          </a:p>
        </p:txBody>
      </p:sp>
      <p:graphicFrame>
        <p:nvGraphicFramePr>
          <p:cNvPr id="2" name="Table 1">
            <a:extLst>
              <a:ext uri="{FF2B5EF4-FFF2-40B4-BE49-F238E27FC236}">
                <a16:creationId xmlns:a16="http://schemas.microsoft.com/office/drawing/2014/main" id="{1CF14286-1CB5-29E0-0EF9-1607D40C68CB}"/>
              </a:ext>
            </a:extLst>
          </p:cNvPr>
          <p:cNvGraphicFramePr>
            <a:graphicFrameLocks noGrp="1"/>
          </p:cNvGraphicFramePr>
          <p:nvPr>
            <p:extLst>
              <p:ext uri="{D42A27DB-BD31-4B8C-83A1-F6EECF244321}">
                <p14:modId xmlns:p14="http://schemas.microsoft.com/office/powerpoint/2010/main" val="3096786670"/>
              </p:ext>
            </p:extLst>
          </p:nvPr>
        </p:nvGraphicFramePr>
        <p:xfrm>
          <a:off x="598251" y="1138136"/>
          <a:ext cx="7947497" cy="5126478"/>
        </p:xfrm>
        <a:graphic>
          <a:graphicData uri="http://schemas.openxmlformats.org/drawingml/2006/table">
            <a:tbl>
              <a:tblPr firstRow="1" firstCol="1" bandRow="1">
                <a:tableStyleId>{5C22544A-7EE6-4342-B048-85BDC9FD1C3A}</a:tableStyleId>
              </a:tblPr>
              <a:tblGrid>
                <a:gridCol w="1847413">
                  <a:extLst>
                    <a:ext uri="{9D8B030D-6E8A-4147-A177-3AD203B41FA5}">
                      <a16:colId xmlns:a16="http://schemas.microsoft.com/office/drawing/2014/main" val="2680363969"/>
                    </a:ext>
                  </a:extLst>
                </a:gridCol>
                <a:gridCol w="6100084">
                  <a:extLst>
                    <a:ext uri="{9D8B030D-6E8A-4147-A177-3AD203B41FA5}">
                      <a16:colId xmlns:a16="http://schemas.microsoft.com/office/drawing/2014/main" val="897266582"/>
                    </a:ext>
                  </a:extLst>
                </a:gridCol>
              </a:tblGrid>
              <a:tr h="287646">
                <a:tc>
                  <a:txBody>
                    <a:bodyPr/>
                    <a:lstStyle/>
                    <a:p>
                      <a:pPr algn="ctr">
                        <a:lnSpc>
                          <a:spcPct val="150000"/>
                        </a:lnSpc>
                        <a:spcBef>
                          <a:spcPts val="600"/>
                        </a:spcBef>
                        <a:buNone/>
                      </a:pPr>
                      <a:r>
                        <a:rPr lang="en-US" sz="1300">
                          <a:effectLst/>
                        </a:rPr>
                        <a:t>Thư mục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Nội dung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7386639"/>
                  </a:ext>
                </a:extLst>
              </a:tr>
              <a:tr h="614708">
                <a:tc>
                  <a:txBody>
                    <a:bodyPr/>
                    <a:lstStyle/>
                    <a:p>
                      <a:pPr algn="just">
                        <a:lnSpc>
                          <a:spcPct val="150000"/>
                        </a:lnSpc>
                        <a:spcBef>
                          <a:spcPts val="600"/>
                        </a:spcBef>
                        <a:buNone/>
                      </a:pPr>
                      <a:r>
                        <a:rPr lang="en-US" sz="1300">
                          <a:effectLst/>
                        </a:rPr>
                        <a:t>AI/</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tham số và các thông tin kết nối với local server của LM Studio và yêu cầu để AI thực hiện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4790636"/>
                  </a:ext>
                </a:extLst>
              </a:tr>
              <a:tr h="614708">
                <a:tc>
                  <a:txBody>
                    <a:bodyPr/>
                    <a:lstStyle/>
                    <a:p>
                      <a:pPr algn="just">
                        <a:lnSpc>
                          <a:spcPct val="150000"/>
                        </a:lnSpc>
                        <a:spcBef>
                          <a:spcPts val="600"/>
                        </a:spcBef>
                        <a:buNone/>
                      </a:pPr>
                      <a:r>
                        <a:rPr lang="en-US" sz="1300">
                          <a:effectLst/>
                        </a:rPr>
                        <a:t>config/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cấu hình kiểm thử như loại trình duyệt, base url, thời gian chờ tường minh, thời gian chờ ngầm định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9688661"/>
                  </a:ext>
                </a:extLst>
              </a:tr>
              <a:tr h="614708">
                <a:tc>
                  <a:txBody>
                    <a:bodyPr/>
                    <a:lstStyle/>
                    <a:p>
                      <a:pPr algn="just">
                        <a:lnSpc>
                          <a:spcPct val="150000"/>
                        </a:lnSpc>
                        <a:spcBef>
                          <a:spcPts val="600"/>
                        </a:spcBef>
                        <a:buNone/>
                      </a:pPr>
                      <a:r>
                        <a:rPr lang="en-US" sz="1300">
                          <a:effectLst/>
                        </a:rPr>
                        <a:t>core/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file quản lý trình duyệt, file chứa lớp nền cho trang và file chứa lớp nền cho test 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9686678"/>
                  </a:ext>
                </a:extLst>
              </a:tr>
              <a:tr h="614708">
                <a:tc>
                  <a:txBody>
                    <a:bodyPr/>
                    <a:lstStyle/>
                    <a:p>
                      <a:pPr algn="just">
                        <a:lnSpc>
                          <a:spcPct val="150000"/>
                        </a:lnSpc>
                        <a:spcBef>
                          <a:spcPts val="600"/>
                        </a:spcBef>
                        <a:buNone/>
                      </a:pPr>
                      <a:r>
                        <a:rPr lang="en-US" sz="1300">
                          <a:effectLst/>
                        </a:rPr>
                        <a:t>data/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bộ dữ liệu bằng nhiều định dạng khác nhau như csv, xlsx, xls, txt, json, yaml và sqlite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4955573"/>
                  </a:ext>
                </a:extLst>
              </a:tr>
              <a:tr h="287646">
                <a:tc>
                  <a:txBody>
                    <a:bodyPr/>
                    <a:lstStyle/>
                    <a:p>
                      <a:pPr algn="just">
                        <a:lnSpc>
                          <a:spcPct val="150000"/>
                        </a:lnSpc>
                        <a:spcBef>
                          <a:spcPts val="600"/>
                        </a:spcBef>
                        <a:buNone/>
                      </a:pPr>
                      <a:r>
                        <a:rPr lang="en-US" sz="1300">
                          <a:effectLst/>
                        </a:rPr>
                        <a:t>locators/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các locators trong giao diện websites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514640"/>
                  </a:ext>
                </a:extLst>
              </a:tr>
              <a:tr h="287646">
                <a:tc>
                  <a:txBody>
                    <a:bodyPr/>
                    <a:lstStyle/>
                    <a:p>
                      <a:pPr algn="just">
                        <a:lnSpc>
                          <a:spcPct val="150000"/>
                        </a:lnSpc>
                        <a:spcBef>
                          <a:spcPts val="600"/>
                        </a:spcBef>
                        <a:buNone/>
                      </a:pPr>
                      <a:r>
                        <a:rPr lang="en-US" sz="1300">
                          <a:effectLst/>
                        </a:rPr>
                        <a:t>page/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Định nghĩa base page và chứa các hành vi chung của trang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3426291"/>
                  </a:ext>
                </a:extLst>
              </a:tr>
              <a:tr h="614708">
                <a:tc>
                  <a:txBody>
                    <a:bodyPr/>
                    <a:lstStyle/>
                    <a:p>
                      <a:pPr algn="just">
                        <a:lnSpc>
                          <a:spcPct val="150000"/>
                        </a:lnSpc>
                        <a:spcBef>
                          <a:spcPts val="600"/>
                        </a:spcBef>
                        <a:buNone/>
                      </a:pPr>
                      <a:r>
                        <a:rPr lang="en-US" sz="1300">
                          <a:effectLst/>
                        </a:rPr>
                        <a:t>reports/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báo cáo kết quả kiểm thử được sinh ra sau khi chạy test case bao gồm báo cáo html, file log và ảnh chụp màn hình lỗi (nếu 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379877"/>
                  </a:ext>
                </a:extLst>
              </a:tr>
              <a:tr h="287646">
                <a:tc>
                  <a:txBody>
                    <a:bodyPr/>
                    <a:lstStyle/>
                    <a:p>
                      <a:pPr algn="just">
                        <a:lnSpc>
                          <a:spcPct val="150000"/>
                        </a:lnSpc>
                        <a:spcBef>
                          <a:spcPts val="600"/>
                        </a:spcBef>
                        <a:buNone/>
                      </a:pPr>
                      <a:r>
                        <a:rPr lang="en-US" sz="1300">
                          <a:effectLst/>
                        </a:rPr>
                        <a:t>suites/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test suite cần thực thi kiểm thử</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7148686"/>
                  </a:ext>
                </a:extLst>
              </a:tr>
              <a:tr h="287646">
                <a:tc>
                  <a:txBody>
                    <a:bodyPr/>
                    <a:lstStyle/>
                    <a:p>
                      <a:pPr algn="just">
                        <a:lnSpc>
                          <a:spcPct val="150000"/>
                        </a:lnSpc>
                        <a:spcBef>
                          <a:spcPts val="600"/>
                        </a:spcBef>
                        <a:buNone/>
                      </a:pPr>
                      <a:r>
                        <a:rPr lang="en-US" sz="1300">
                          <a:effectLst/>
                        </a:rPr>
                        <a:t>tests/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test case cần thực thi kiểm thử</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4085840"/>
                  </a:ext>
                </a:extLst>
              </a:tr>
              <a:tr h="614708">
                <a:tc>
                  <a:txBody>
                    <a:bodyPr/>
                    <a:lstStyle/>
                    <a:p>
                      <a:pPr algn="just">
                        <a:lnSpc>
                          <a:spcPct val="150000"/>
                        </a:lnSpc>
                        <a:spcBef>
                          <a:spcPts val="600"/>
                        </a:spcBef>
                        <a:buNone/>
                      </a:pPr>
                      <a:r>
                        <a:rPr lang="en-US" sz="1300">
                          <a:effectLst/>
                        </a:rPr>
                        <a:t>utils/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dirty="0" err="1">
                          <a:effectLst/>
                        </a:rPr>
                        <a:t>Chứa</a:t>
                      </a:r>
                      <a:r>
                        <a:rPr lang="en-US" sz="1300" dirty="0">
                          <a:effectLst/>
                        </a:rPr>
                        <a:t> </a:t>
                      </a:r>
                      <a:r>
                        <a:rPr lang="en-US" sz="1300" dirty="0" err="1">
                          <a:effectLst/>
                        </a:rPr>
                        <a:t>các</a:t>
                      </a:r>
                      <a:r>
                        <a:rPr lang="en-US" sz="1300" dirty="0">
                          <a:effectLst/>
                        </a:rPr>
                        <a:t> </a:t>
                      </a:r>
                      <a:r>
                        <a:rPr lang="en-US" sz="1300" dirty="0" err="1">
                          <a:effectLst/>
                        </a:rPr>
                        <a:t>hàm</a:t>
                      </a:r>
                      <a:r>
                        <a:rPr lang="en-US" sz="1300" dirty="0">
                          <a:effectLst/>
                        </a:rPr>
                        <a:t> </a:t>
                      </a:r>
                      <a:r>
                        <a:rPr lang="en-US" sz="1300" dirty="0" err="1">
                          <a:effectLst/>
                        </a:rPr>
                        <a:t>hỗ</a:t>
                      </a:r>
                      <a:r>
                        <a:rPr lang="en-US" sz="1300" dirty="0">
                          <a:effectLst/>
                        </a:rPr>
                        <a:t> </a:t>
                      </a:r>
                      <a:r>
                        <a:rPr lang="en-US" sz="1300" dirty="0" err="1">
                          <a:effectLst/>
                        </a:rPr>
                        <a:t>trợ</a:t>
                      </a:r>
                      <a:r>
                        <a:rPr lang="en-US" sz="1300" dirty="0">
                          <a:effectLst/>
                        </a:rPr>
                        <a:t> </a:t>
                      </a:r>
                      <a:r>
                        <a:rPr lang="en-US" sz="1300" dirty="0" err="1">
                          <a:effectLst/>
                        </a:rPr>
                        <a:t>dùng</a:t>
                      </a:r>
                      <a:r>
                        <a:rPr lang="en-US" sz="1300" dirty="0">
                          <a:effectLst/>
                        </a:rPr>
                        <a:t> </a:t>
                      </a:r>
                      <a:r>
                        <a:rPr lang="en-US" sz="1300" dirty="0" err="1">
                          <a:effectLst/>
                        </a:rPr>
                        <a:t>chung</a:t>
                      </a:r>
                      <a:r>
                        <a:rPr lang="en-US" sz="1300" dirty="0">
                          <a:effectLst/>
                        </a:rPr>
                        <a:t> </a:t>
                      </a:r>
                      <a:r>
                        <a:rPr lang="en-US" sz="1300" dirty="0" err="1">
                          <a:effectLst/>
                        </a:rPr>
                        <a:t>như</a:t>
                      </a:r>
                      <a:r>
                        <a:rPr lang="en-US" sz="1300" dirty="0">
                          <a:effectLst/>
                        </a:rPr>
                        <a:t> </a:t>
                      </a:r>
                      <a:r>
                        <a:rPr lang="en-US" sz="1300" dirty="0" err="1">
                          <a:effectLst/>
                        </a:rPr>
                        <a:t>đọc</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 load </a:t>
                      </a:r>
                      <a:r>
                        <a:rPr lang="en-US" sz="1300" dirty="0" err="1">
                          <a:effectLst/>
                        </a:rPr>
                        <a:t>dữ</a:t>
                      </a:r>
                      <a:r>
                        <a:rPr lang="en-US" sz="1300" dirty="0">
                          <a:effectLst/>
                        </a:rPr>
                        <a:t> </a:t>
                      </a:r>
                      <a:r>
                        <a:rPr lang="en-US" sz="1300" dirty="0" err="1">
                          <a:effectLst/>
                        </a:rPr>
                        <a:t>liệu</a:t>
                      </a:r>
                      <a:r>
                        <a:rPr lang="en-US" sz="1300" dirty="0">
                          <a:effectLst/>
                        </a:rPr>
                        <a:t>, </a:t>
                      </a:r>
                      <a:r>
                        <a:rPr lang="en-US" sz="1300" dirty="0" err="1">
                          <a:effectLst/>
                        </a:rPr>
                        <a:t>ghi</a:t>
                      </a:r>
                      <a:r>
                        <a:rPr lang="en-US" sz="1300" dirty="0">
                          <a:effectLst/>
                        </a:rPr>
                        <a:t> log </a:t>
                      </a:r>
                      <a:r>
                        <a:rPr lang="en-US" sz="1300" dirty="0" err="1">
                          <a:effectLst/>
                        </a:rPr>
                        <a:t>và</a:t>
                      </a:r>
                      <a:r>
                        <a:rPr lang="en-US" sz="1300" dirty="0">
                          <a:effectLst/>
                        </a:rPr>
                        <a:t> </a:t>
                      </a:r>
                      <a:r>
                        <a:rPr lang="en-US" sz="1300" dirty="0" err="1">
                          <a:effectLst/>
                        </a:rPr>
                        <a:t>báo</a:t>
                      </a:r>
                      <a:r>
                        <a:rPr lang="en-US" sz="1300" dirty="0">
                          <a:effectLst/>
                        </a:rPr>
                        <a:t> </a:t>
                      </a:r>
                      <a:r>
                        <a:rPr lang="en-US" sz="1300" dirty="0" err="1">
                          <a:effectLst/>
                        </a:rPr>
                        <a:t>cáo</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8023958"/>
                  </a:ext>
                </a:extLst>
              </a:tr>
            </a:tbl>
          </a:graphicData>
        </a:graphic>
      </p:graphicFrame>
    </p:spTree>
    <p:extLst>
      <p:ext uri="{BB962C8B-B14F-4D97-AF65-F5344CB8AC3E}">
        <p14:creationId xmlns:p14="http://schemas.microsoft.com/office/powerpoint/2010/main" val="356428309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676</Words>
  <Application>Microsoft Office PowerPoint</Application>
  <PresentationFormat>On-screen Show (4:3)</PresentationFormat>
  <Paragraphs>113</Paragraphs>
  <Slides>17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Century Schoolbook</vt:lpstr>
      <vt:lpstr>Arial</vt:lpstr>
      <vt:lpstr>Garamond</vt:lpstr>
      <vt:lpstr>Times New Roman</vt:lpstr>
      <vt:lpstr>Noto Sans Symbols</vt:lpstr>
      <vt:lpstr>Office Theme</vt:lpstr>
      <vt:lpstr> ĐỒ ÁN 4</vt:lpstr>
      <vt:lpstr>PowerPoint Presentation</vt:lpstr>
      <vt:lpstr>Nội dung</vt:lpstr>
      <vt:lpstr>Nội dung</vt:lpstr>
      <vt:lpstr>Tổng quan về đề tài</vt:lpstr>
      <vt:lpstr>PowerPoint Presentation</vt:lpstr>
      <vt:lpstr>Nội dung</vt:lpstr>
      <vt:lpstr>Phân tích yêu cầu</vt:lpstr>
      <vt:lpstr>Phân tích yêu cầu</vt:lpstr>
      <vt:lpstr>Nội dung</vt:lpstr>
      <vt:lpstr>Thực thi framework</vt:lpstr>
      <vt:lpstr>Thực thi framework</vt:lpstr>
      <vt:lpstr>Nội dung</vt:lpstr>
      <vt:lpstr>Demo</vt:lpstr>
      <vt:lpstr>Kết luận</vt:lpstr>
      <vt:lpstr>Tài liệu tham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Thị Ánh Lê</cp:lastModifiedBy>
  <cp:revision>55</cp:revision>
  <dcterms:created xsi:type="dcterms:W3CDTF">2024-09-27T15:40:07Z</dcterms:created>
  <dcterms:modified xsi:type="dcterms:W3CDTF">2025-12-31T02:11:50Z</dcterms:modified>
</cp:coreProperties>
</file>